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50"/>
  </p:notesMasterIdLst>
  <p:sldIdLst>
    <p:sldId id="256" r:id="rId3"/>
    <p:sldId id="257" r:id="rId4"/>
    <p:sldId id="280" r:id="rId5"/>
    <p:sldId id="933" r:id="rId6"/>
    <p:sldId id="886" r:id="rId7"/>
    <p:sldId id="260" r:id="rId8"/>
    <p:sldId id="936" r:id="rId9"/>
    <p:sldId id="883" r:id="rId10"/>
    <p:sldId id="341" r:id="rId11"/>
    <p:sldId id="283" r:id="rId12"/>
    <p:sldId id="284" r:id="rId13"/>
    <p:sldId id="873" r:id="rId14"/>
    <p:sldId id="874" r:id="rId15"/>
    <p:sldId id="878" r:id="rId16"/>
    <p:sldId id="884" r:id="rId17"/>
    <p:sldId id="882" r:id="rId18"/>
    <p:sldId id="941" r:id="rId19"/>
    <p:sldId id="943" r:id="rId20"/>
    <p:sldId id="945" r:id="rId21"/>
    <p:sldId id="276" r:id="rId22"/>
    <p:sldId id="946" r:id="rId23"/>
    <p:sldId id="893" r:id="rId24"/>
    <p:sldId id="279" r:id="rId25"/>
    <p:sldId id="934" r:id="rId26"/>
    <p:sldId id="895" r:id="rId27"/>
    <p:sldId id="947" r:id="rId28"/>
    <p:sldId id="889" r:id="rId29"/>
    <p:sldId id="950" r:id="rId30"/>
    <p:sldId id="949" r:id="rId31"/>
    <p:sldId id="948" r:id="rId32"/>
    <p:sldId id="266" r:id="rId33"/>
    <p:sldId id="259" r:id="rId34"/>
    <p:sldId id="263" r:id="rId35"/>
    <p:sldId id="264" r:id="rId36"/>
    <p:sldId id="265" r:id="rId37"/>
    <p:sldId id="267" r:id="rId38"/>
    <p:sldId id="268" r:id="rId39"/>
    <p:sldId id="269" r:id="rId40"/>
    <p:sldId id="270" r:id="rId41"/>
    <p:sldId id="271" r:id="rId42"/>
    <p:sldId id="272" r:id="rId43"/>
    <p:sldId id="274" r:id="rId44"/>
    <p:sldId id="275" r:id="rId45"/>
    <p:sldId id="938" r:id="rId46"/>
    <p:sldId id="277" r:id="rId47"/>
    <p:sldId id="278" r:id="rId48"/>
    <p:sldId id="865" r:id="rId4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jpFk7I6gokP1JpOfRedUXZTlaop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07"/>
    <p:restoredTop sz="77294"/>
  </p:normalViewPr>
  <p:slideViewPr>
    <p:cSldViewPr snapToGrid="0">
      <p:cViewPr varScale="1">
        <p:scale>
          <a:sx n="61" d="100"/>
          <a:sy n="61" d="100"/>
        </p:scale>
        <p:origin x="100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customschemas.google.com/relationships/presentationmetadata" Target="meta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 name="Google Shape;9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will look at suggestions to explore making Core and Matrix slides, clearer, the current state, and Pros/cons for caribou for each option. Risks/costs for each option. federal process/threshold.</a:t>
            </a:r>
            <a:endParaRPr dirty="0"/>
          </a:p>
        </p:txBody>
      </p:sp>
      <p:sp>
        <p:nvSpPr>
          <p:cNvPr id="105" name="Google Shape;10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439C81-BFD2-B54B-A603-44CE8BBFBF31}" type="slidenum">
              <a:rPr lang="en-US" smtClean="0"/>
              <a:t>4</a:t>
            </a:fld>
            <a:endParaRPr lang="en-US"/>
          </a:p>
        </p:txBody>
      </p:sp>
    </p:spTree>
    <p:extLst>
      <p:ext uri="{BB962C8B-B14F-4D97-AF65-F5344CB8AC3E}">
        <p14:creationId xmlns:p14="http://schemas.microsoft.com/office/powerpoint/2010/main" val="3166102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06982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2" name="Google Shape;13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extLst>
      <p:ext uri="{BB962C8B-B14F-4D97-AF65-F5344CB8AC3E}">
        <p14:creationId xmlns:p14="http://schemas.microsoft.com/office/powerpoint/2010/main" val="829207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Full =  eg., ungulate winter range – no forestry permitted. Not all GARS are included. </a:t>
            </a:r>
            <a:r>
              <a:rPr lang="en-US" b="1"/>
              <a:t>ALL yellow is no harvest.   </a:t>
            </a:r>
            <a:endParaRPr/>
          </a:p>
          <a:p>
            <a:pPr marL="0" lvl="0" indent="0" algn="l" rtl="0">
              <a:lnSpc>
                <a:spcPct val="100000"/>
              </a:lnSpc>
              <a:spcBef>
                <a:spcPts val="0"/>
              </a:spcBef>
              <a:spcAft>
                <a:spcPts val="0"/>
              </a:spcAft>
              <a:buSzPts val="1400"/>
              <a:buNone/>
            </a:pPr>
            <a:endParaRPr b="1"/>
          </a:p>
          <a:p>
            <a:pPr marL="0" lvl="0" indent="0" algn="l" rtl="0">
              <a:lnSpc>
                <a:spcPct val="100000"/>
              </a:lnSpc>
              <a:spcBef>
                <a:spcPts val="0"/>
              </a:spcBef>
              <a:spcAft>
                <a:spcPts val="0"/>
              </a:spcAft>
              <a:buSzPts val="1400"/>
              <a:buNone/>
            </a:pPr>
            <a:r>
              <a:rPr lang="en-US"/>
              <a:t>High = as an example Old Growth Management Areas. National wildlife areas. Tiny bit of harvest in High – good example is in OGMA’s. Allowed a 2% incursion – under strict designations. </a:t>
            </a:r>
            <a:endParaRPr/>
          </a:p>
        </p:txBody>
      </p:sp>
      <p:sp>
        <p:nvSpPr>
          <p:cNvPr id="171" name="Google Shape;17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extLst>
      <p:ext uri="{BB962C8B-B14F-4D97-AF65-F5344CB8AC3E}">
        <p14:creationId xmlns:p14="http://schemas.microsoft.com/office/powerpoint/2010/main" val="3193241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15e0ff9c6b4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g15e0ff9c6b4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Paste on numbers </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Original Core Matrix – based on 2014 federal federal species at risk </a:t>
            </a:r>
            <a:r>
              <a:rPr lang="en-US" dirty="0" err="1"/>
              <a:t>delientation</a:t>
            </a:r>
            <a:r>
              <a:rPr lang="en-US" dirty="0"/>
              <a:t> of core and matrix – in 2017 it was further refined by the Province Rob et al. </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Middle of </a:t>
            </a:r>
            <a:r>
              <a:rPr lang="en-US" dirty="0" err="1"/>
              <a:t>Kinbasket</a:t>
            </a:r>
            <a:r>
              <a:rPr lang="en-US" dirty="0"/>
              <a:t> – JUST A spatial thing – does not take into account nuances in caribou habitat. Gives zero consideration to what habitat really is. </a:t>
            </a:r>
            <a:endParaRPr dirty="0"/>
          </a:p>
        </p:txBody>
      </p:sp>
      <p:sp>
        <p:nvSpPr>
          <p:cNvPr id="140" name="Google Shape;140;g15e0ff9c6b4_0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A32D1-C483-2548-BC2F-9076667053F1}" type="slidenum">
              <a:rPr lang="en-US" smtClean="0"/>
              <a:t>9</a:t>
            </a:fld>
            <a:endParaRPr lang="en-US"/>
          </a:p>
        </p:txBody>
      </p:sp>
    </p:spTree>
    <p:extLst>
      <p:ext uri="{BB962C8B-B14F-4D97-AF65-F5344CB8AC3E}">
        <p14:creationId xmlns:p14="http://schemas.microsoft.com/office/powerpoint/2010/main" val="1057006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err="1"/>
              <a:t>Emhpasize</a:t>
            </a:r>
            <a:r>
              <a:rPr lang="en-US" dirty="0"/>
              <a:t> black dot lots of intervention </a:t>
            </a:r>
          </a:p>
          <a:p>
            <a:endParaRPr lang="en-US" dirty="0"/>
          </a:p>
          <a:p>
            <a:endParaRPr lang="en-US" dirty="0"/>
          </a:p>
          <a:p>
            <a:endParaRPr lang="en-US" dirty="0"/>
          </a:p>
          <a:p>
            <a:r>
              <a:rPr lang="en-US" dirty="0"/>
              <a:t>Kathi — minimum options to recover caribou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a:buAutoNum type="arabicParenBoth"/>
            </a:pPr>
            <a:r>
              <a:rPr lang="en-US" dirty="0"/>
              <a:t>Self sustaining – we agree on full protection of core – and matrix natural seral state</a:t>
            </a:r>
          </a:p>
          <a:p>
            <a:pPr>
              <a:buAutoNum type="arabicParenBoth"/>
            </a:pPr>
            <a:r>
              <a:rPr lang="en-US" dirty="0"/>
              <a:t>SSWA – we don’t know yet – with </a:t>
            </a:r>
            <a:r>
              <a:rPr lang="en-US" dirty="0" err="1"/>
              <a:t>Kernal</a:t>
            </a:r>
            <a:r>
              <a:rPr lang="en-US" dirty="0"/>
              <a:t> – using decision tree – incremental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Borrow language from Dave’s email. </a:t>
            </a:r>
          </a:p>
          <a:p>
            <a:endParaRPr lang="en-US" dirty="0"/>
          </a:p>
          <a:p>
            <a:r>
              <a:rPr lang="en-US" dirty="0"/>
              <a:t>Option 1 – full protection of core – natural forest state for matrix – allow some logging in the matrix </a:t>
            </a:r>
          </a:p>
          <a:p>
            <a:r>
              <a:rPr lang="en-US" dirty="0"/>
              <a:t>Option 2 – Self sustaining with assistance – prioritize habitat  - don’t point to the </a:t>
            </a:r>
            <a:r>
              <a:rPr lang="en-US" dirty="0" err="1"/>
              <a:t>Uds</a:t>
            </a:r>
            <a:r>
              <a:rPr lang="en-US" dirty="0"/>
              <a:t> – put a few dots </a:t>
            </a:r>
          </a:p>
          <a:p>
            <a:endParaRPr lang="en-US" dirty="0"/>
          </a:p>
          <a:p>
            <a:endParaRPr lang="en-US" dirty="0"/>
          </a:p>
          <a:p>
            <a:endParaRPr lang="en-US" dirty="0"/>
          </a:p>
          <a:p>
            <a:r>
              <a:rPr lang="en-US" dirty="0"/>
              <a:t>- </a:t>
            </a:r>
            <a:r>
              <a:rPr lang="en-US" dirty="0" err="1"/>
              <a:t>Uds</a:t>
            </a:r>
            <a:r>
              <a:rPr lang="en-US" dirty="0"/>
              <a:t> matter in where to put habitat protection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41762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This is a picture of LaForme creek which is in the northern end of the study area. </a:t>
            </a:r>
            <a:endParaRPr/>
          </a:p>
        </p:txBody>
      </p:sp>
      <p:sp>
        <p:nvSpPr>
          <p:cNvPr id="192" name="Google Shape;1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Reference back to what is already protected</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**Darcy – phrasing to options can introduce decision makers focusing on lowest option. Suggest to balance…. Protect core, manage matrix in a way that we don’t need to keep killing wolves. </a:t>
            </a:r>
          </a:p>
          <a:p>
            <a:endParaRPr lang="en-US" dirty="0"/>
          </a:p>
          <a:p>
            <a:r>
              <a:rPr lang="en-US" dirty="0"/>
              <a:t>** lay out the realities of caribou </a:t>
            </a:r>
            <a:r>
              <a:rPr lang="en-US" dirty="0" err="1"/>
              <a:t>conservstation</a:t>
            </a:r>
            <a:r>
              <a:rPr lang="en-US" dirty="0"/>
              <a:t>. Have a new slide - </a:t>
            </a:r>
          </a:p>
          <a:p>
            <a:endParaRPr lang="en-US" dirty="0"/>
          </a:p>
          <a:p>
            <a:r>
              <a:rPr lang="en-US" dirty="0"/>
              <a:t>Summarize as best available options we have agreed upon</a:t>
            </a:r>
          </a:p>
          <a:p>
            <a:endParaRPr lang="en-US" dirty="0"/>
          </a:p>
          <a:p>
            <a:r>
              <a:rPr lang="en-US" dirty="0"/>
              <a:t>ALL the options are intended to allow for recovery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57537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Steps down</a:t>
            </a:r>
          </a:p>
          <a:p>
            <a:endParaRPr lang="en-US" dirty="0"/>
          </a:p>
          <a:p>
            <a:endParaRPr lang="en-US" dirty="0"/>
          </a:p>
          <a:p>
            <a:r>
              <a:rPr lang="en-US" dirty="0"/>
              <a:t>Frisby, CS, CR - Not off table just status quo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44917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Minimum amount to be expected for recovery </a:t>
            </a:r>
          </a:p>
          <a:p>
            <a:endParaRPr lang="en-US" dirty="0"/>
          </a:p>
          <a:p>
            <a:endParaRPr lang="en-US" dirty="0"/>
          </a:p>
          <a:p>
            <a:r>
              <a:rPr lang="en-US" dirty="0"/>
              <a:t>1 kernel threshold for value of high. Everything not within 98% kernel was downgraded. </a:t>
            </a:r>
          </a:p>
          <a:p>
            <a:r>
              <a:rPr lang="en-US" dirty="0" err="1"/>
              <a:t>Kernal</a:t>
            </a:r>
            <a:r>
              <a:rPr lang="en-US" dirty="0"/>
              <a:t> was used as  </a:t>
            </a:r>
            <a:r>
              <a:rPr lang="en-US" dirty="0" err="1"/>
              <a:t>apiroiruty</a:t>
            </a:r>
            <a:r>
              <a:rPr lang="en-US" dirty="0"/>
              <a:t> area</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44294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Full =  eg., ungulate winter range – no forestry permitted. Not all GARS are included. </a:t>
            </a:r>
            <a:r>
              <a:rPr lang="en-US" b="1"/>
              <a:t>ALL yellow is no harvest.   </a:t>
            </a:r>
            <a:endParaRPr/>
          </a:p>
          <a:p>
            <a:pPr marL="0" lvl="0" indent="0" algn="l" rtl="0">
              <a:lnSpc>
                <a:spcPct val="100000"/>
              </a:lnSpc>
              <a:spcBef>
                <a:spcPts val="0"/>
              </a:spcBef>
              <a:spcAft>
                <a:spcPts val="0"/>
              </a:spcAft>
              <a:buSzPts val="1400"/>
              <a:buNone/>
            </a:pPr>
            <a:endParaRPr b="1"/>
          </a:p>
          <a:p>
            <a:pPr marL="0" lvl="0" indent="0" algn="l" rtl="0">
              <a:lnSpc>
                <a:spcPct val="100000"/>
              </a:lnSpc>
              <a:spcBef>
                <a:spcPts val="0"/>
              </a:spcBef>
              <a:spcAft>
                <a:spcPts val="0"/>
              </a:spcAft>
              <a:buSzPts val="1400"/>
              <a:buNone/>
            </a:pPr>
            <a:r>
              <a:rPr lang="en-US"/>
              <a:t>High = as an example Old Growth Management Areas. National wildlife areas. Tiny bit of harvest in High – good example is in OGMA’s. Allowed a 2% incursion – under strict designations. </a:t>
            </a:r>
            <a:endParaRPr/>
          </a:p>
        </p:txBody>
      </p:sp>
      <p:sp>
        <p:nvSpPr>
          <p:cNvPr id="171" name="Google Shape;17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extLst>
      <p:ext uri="{BB962C8B-B14F-4D97-AF65-F5344CB8AC3E}">
        <p14:creationId xmlns:p14="http://schemas.microsoft.com/office/powerpoint/2010/main" val="2589269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A32D1-C483-2548-BC2F-9076667053F1}" type="slidenum">
              <a:rPr lang="en-US" smtClean="0"/>
              <a:t>19</a:t>
            </a:fld>
            <a:endParaRPr lang="en-US"/>
          </a:p>
        </p:txBody>
      </p:sp>
    </p:spTree>
    <p:extLst>
      <p:ext uri="{BB962C8B-B14F-4D97-AF65-F5344CB8AC3E}">
        <p14:creationId xmlns:p14="http://schemas.microsoft.com/office/powerpoint/2010/main" val="857287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8" name="Google Shape;29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SzPts val="1400"/>
              <a:buFontTx/>
              <a:buChar char="-"/>
            </a:pPr>
            <a:endParaRPr lang="en-US" sz="1800" dirty="0">
              <a:latin typeface="Times New Roman"/>
              <a:ea typeface="Times New Roman"/>
              <a:cs typeface="Times New Roman"/>
              <a:sym typeface="Times New Roman"/>
            </a:endParaRPr>
          </a:p>
          <a:p>
            <a:pPr marL="285750" lvl="0" indent="-285750" algn="l" rtl="0">
              <a:lnSpc>
                <a:spcPct val="100000"/>
              </a:lnSpc>
              <a:spcBef>
                <a:spcPts val="0"/>
              </a:spcBef>
              <a:spcAft>
                <a:spcPts val="0"/>
              </a:spcAft>
              <a:buSzPts val="1400"/>
              <a:buFontTx/>
              <a:buChar char="-"/>
            </a:pPr>
            <a:r>
              <a:rPr lang="en-US" sz="1800" dirty="0">
                <a:latin typeface="Times New Roman"/>
                <a:ea typeface="Times New Roman"/>
                <a:cs typeface="Times New Roman"/>
                <a:sym typeface="Times New Roman"/>
              </a:rPr>
              <a:t>In the year 2000 we were at about 50/1000km</a:t>
            </a:r>
          </a:p>
          <a:p>
            <a:pPr marL="285750" lvl="0" indent="-285750" algn="l" rtl="0">
              <a:lnSpc>
                <a:spcPct val="100000"/>
              </a:lnSpc>
              <a:spcBef>
                <a:spcPts val="0"/>
              </a:spcBef>
              <a:spcAft>
                <a:spcPts val="0"/>
              </a:spcAft>
              <a:buSzPts val="1400"/>
              <a:buFontTx/>
              <a:buChar char="-"/>
            </a:pPr>
            <a:r>
              <a:rPr lang="en-US" sz="1800" dirty="0">
                <a:latin typeface="Times New Roman"/>
                <a:ea typeface="Times New Roman"/>
                <a:cs typeface="Times New Roman"/>
                <a:sym typeface="Times New Roman"/>
              </a:rPr>
              <a:t>Now, closer to 10/1000km2</a:t>
            </a:r>
          </a:p>
          <a:p>
            <a:pPr marL="285750" lvl="0" indent="-285750" algn="l" rtl="0">
              <a:lnSpc>
                <a:spcPct val="100000"/>
              </a:lnSpc>
              <a:spcBef>
                <a:spcPts val="0"/>
              </a:spcBef>
              <a:spcAft>
                <a:spcPts val="0"/>
              </a:spcAft>
              <a:buSzPts val="1400"/>
              <a:buFontTx/>
              <a:buChar char="-"/>
            </a:pPr>
            <a:endParaRPr lang="en-US" sz="1800" dirty="0">
              <a:latin typeface="Times New Roman"/>
              <a:ea typeface="Times New Roman"/>
              <a:cs typeface="Times New Roman"/>
              <a:sym typeface="Times New Roman"/>
            </a:endParaRPr>
          </a:p>
          <a:p>
            <a:pPr marL="285750" lvl="0" indent="-285750" algn="l" rtl="0">
              <a:lnSpc>
                <a:spcPct val="100000"/>
              </a:lnSpc>
              <a:spcBef>
                <a:spcPts val="0"/>
              </a:spcBef>
              <a:spcAft>
                <a:spcPts val="0"/>
              </a:spcAft>
              <a:buSzPts val="1400"/>
              <a:buFontTx/>
              <a:buChar char="-"/>
            </a:pPr>
            <a:endParaRPr lang="en-US" sz="1800" dirty="0">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endParaRPr lang="en-US" sz="1800" dirty="0">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r>
              <a:rPr lang="en-US" sz="1800" dirty="0">
                <a:latin typeface="Times New Roman"/>
                <a:ea typeface="Times New Roman"/>
                <a:cs typeface="Times New Roman"/>
                <a:sym typeface="Times New Roman"/>
              </a:rPr>
              <a:t>Wolf population following the Messier wolf-moose conversion equation projected from 2020-2040 based on habitat based (K=carrying capacity) moose population simulation where no moose reduction or stabilization harvest regime was enacted.</a:t>
            </a:r>
            <a:r>
              <a:rPr lang="en-US" dirty="0"/>
              <a:t> </a:t>
            </a:r>
            <a:endParaRPr dirty="0"/>
          </a:p>
        </p:txBody>
      </p:sp>
      <p:sp>
        <p:nvSpPr>
          <p:cNvPr id="326" name="Google Shape;326;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extLst>
      <p:ext uri="{BB962C8B-B14F-4D97-AF65-F5344CB8AC3E}">
        <p14:creationId xmlns:p14="http://schemas.microsoft.com/office/powerpoint/2010/main" val="31154456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**Extending the CAP to other herd boundaries </a:t>
            </a:r>
            <a:endParaRPr dirty="0"/>
          </a:p>
        </p:txBody>
      </p:sp>
      <p:sp>
        <p:nvSpPr>
          <p:cNvPr id="186" name="Google Shape;18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ALL GARs are not Ungulate Winter Range – wildlife habitat areas under the GAR – research areas under the GAR – legistlation piece that allows Gov to exclude range or forestry from specific areas. </a:t>
            </a:r>
            <a:endParaRPr/>
          </a:p>
        </p:txBody>
      </p:sp>
      <p:sp>
        <p:nvSpPr>
          <p:cNvPr id="124" name="Google Shape;12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Full =  eg., ungulate winter range – no forestry permitted. Not all GARS are included. </a:t>
            </a:r>
            <a:r>
              <a:rPr lang="en-US" b="1"/>
              <a:t>ALL yellow is no harvest.   </a:t>
            </a:r>
            <a:endParaRPr/>
          </a:p>
          <a:p>
            <a:pPr marL="0" lvl="0" indent="0" algn="l" rtl="0">
              <a:lnSpc>
                <a:spcPct val="100000"/>
              </a:lnSpc>
              <a:spcBef>
                <a:spcPts val="0"/>
              </a:spcBef>
              <a:spcAft>
                <a:spcPts val="0"/>
              </a:spcAft>
              <a:buSzPts val="1400"/>
              <a:buNone/>
            </a:pPr>
            <a:endParaRPr b="1"/>
          </a:p>
          <a:p>
            <a:pPr marL="0" lvl="0" indent="0" algn="l" rtl="0">
              <a:lnSpc>
                <a:spcPct val="100000"/>
              </a:lnSpc>
              <a:spcBef>
                <a:spcPts val="0"/>
              </a:spcBef>
              <a:spcAft>
                <a:spcPts val="0"/>
              </a:spcAft>
              <a:buSzPts val="1400"/>
              <a:buNone/>
            </a:pPr>
            <a:r>
              <a:rPr lang="en-US"/>
              <a:t>High = as an example Old Growth Management Areas. National wildlife areas. Tiny bit of harvest in High – good example is in OGMA’s. Allowed a 2% incursion – under strict designations. </a:t>
            </a:r>
            <a:endParaRPr/>
          </a:p>
        </p:txBody>
      </p:sp>
      <p:sp>
        <p:nvSpPr>
          <p:cNvPr id="171" name="Google Shape;17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9" name="Google Shape;17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Buffer bigger in CN because there is more habitat to bump into. If a buffer extends into a full habitat protection – it is not included. </a:t>
            </a:r>
            <a:endParaRPr/>
          </a:p>
        </p:txBody>
      </p:sp>
      <p:sp>
        <p:nvSpPr>
          <p:cNvPr id="194" name="Google Shape;19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1" name="Google Shape;20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8" name="Google Shape;20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6" name="Google Shape;21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latin typeface="Calibri"/>
                <a:ea typeface="Calibri"/>
                <a:cs typeface="Calibri"/>
                <a:sym typeface="Calibri"/>
              </a:rPr>
              <a:t>“undisturbed habitat” does not have anything listed as a disturbance – refer to Table 2. </a:t>
            </a:r>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latin typeface="Calibri"/>
                <a:ea typeface="Calibri"/>
                <a:cs typeface="Calibri"/>
                <a:sym typeface="Calibri"/>
              </a:rPr>
              <a:t>70% - maximum slope for attainable THLB. </a:t>
            </a:r>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latin typeface="Calibri"/>
                <a:ea typeface="Calibri"/>
                <a:cs typeface="Calibri"/>
                <a:sym typeface="Calibri"/>
              </a:rPr>
              <a:t>First four steps are the structure condition of the habitat </a:t>
            </a:r>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latin typeface="Calibri"/>
                <a:ea typeface="Calibri"/>
                <a:cs typeface="Calibri"/>
                <a:sym typeface="Calibri"/>
              </a:rPr>
              <a:t>Steps 1-5 are just caribou habitat values </a:t>
            </a:r>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latin typeface="Calibri"/>
                <a:ea typeface="Calibri"/>
                <a:cs typeface="Calibri"/>
                <a:sym typeface="Calibri"/>
              </a:rPr>
              <a:t>(6) Points – Nations can chime in on how these options are defined  - partners may want to include different criteria at different steps — can add to it. *Intended to be a process. </a:t>
            </a:r>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latin typeface="Calibri"/>
                <a:ea typeface="Calibri"/>
                <a:cs typeface="Calibri"/>
                <a:sym typeface="Calibri"/>
              </a:rPr>
              <a:t>old + recruitment forest stand with slopes greater than 70% were excluded as priority areas due to these areas being steeper than current operational feasibility for forestry</a:t>
            </a: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a:latin typeface="Calibri"/>
                <a:ea typeface="Calibri"/>
                <a:cs typeface="Calibri"/>
                <a:sym typeface="Calibri"/>
              </a:rPr>
              <a:t>*flow chart or visual (entire habitat already protected, throw out protected, throw out what is already disturbed, throw out anything &gt;70% — grab the old stuff of what is left – buffer out – separated by A, B, C — functionally grab 80 years and older (that is our starting point), not on super steep slopes. </a:t>
            </a:r>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a:latin typeface="Calibri"/>
                <a:ea typeface="Calibri"/>
                <a:cs typeface="Calibri"/>
                <a:sym typeface="Calibri"/>
              </a:rPr>
              <a:t>Throwing out disturbed – we don’t want to waste protection capital on already disturbed landscapes – that 20 yo cutblock – we know that is a barrier we will run into.  </a:t>
            </a:r>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latin typeface="Calibri"/>
                <a:ea typeface="Calibri"/>
                <a:cs typeface="Calibri"/>
                <a:sym typeface="Calibri"/>
              </a:rPr>
              <a:t>500m buffer will include cutblocks + pests + if there is buffer inbetween them – still of value. We want to protect those inbetween areas. ”Armour Up.” Value of habitat patches diminishes if they are isolated – </a:t>
            </a:r>
            <a:r>
              <a:rPr lang="en-US" sz="1200">
                <a:highlight>
                  <a:srgbClr val="FFFF00"/>
                </a:highlight>
                <a:latin typeface="Calibri"/>
                <a:ea typeface="Calibri"/>
                <a:cs typeface="Calibri"/>
                <a:sym typeface="Calibri"/>
              </a:rPr>
              <a:t>science based, include citation. </a:t>
            </a:r>
            <a:endParaRPr/>
          </a:p>
        </p:txBody>
      </p:sp>
      <p:sp>
        <p:nvSpPr>
          <p:cNvPr id="226" name="Google Shape;226;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4" name="Google Shape;23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1" name="Google Shape;28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43</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5" name="Google Shape;30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Explain things on the graph </a:t>
            </a:r>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LEGEND </a:t>
            </a:r>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Make Bigger </a:t>
            </a:r>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 of Moose per squm </a:t>
            </a:r>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Projected Moose carrying capacity (measured as # of moose per km2). Scenario 1: 0 hectares cut annually. Scenario 2: average forest harvesting, defined as the mean annual area cut between 2010-2019 (631 hectares annually). Scenario 3: 25% reduction of average forest harvesting. Scenario 4: 50% reduction of average forest harvesting. Scenario 5: 75% reduction of average forest harvesting. Scenario 6: 25% increase of average forest harvesting. This is for the Columbia North caribou population, in the Revelstoke Valley (Management Units 438,439)</a:t>
            </a:r>
            <a:endParaRPr/>
          </a:p>
          <a:p>
            <a:pPr marL="0" lvl="0" indent="0" algn="l" rtl="0">
              <a:lnSpc>
                <a:spcPct val="100000"/>
              </a:lnSpc>
              <a:spcBef>
                <a:spcPts val="0"/>
              </a:spcBef>
              <a:spcAft>
                <a:spcPts val="0"/>
              </a:spcAft>
              <a:buSzPts val="1400"/>
              <a:buNone/>
            </a:pPr>
            <a:endParaRPr sz="1800">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r>
              <a:rPr lang="en-US" sz="1800">
                <a:latin typeface="Times New Roman"/>
                <a:ea typeface="Times New Roman"/>
                <a:cs typeface="Times New Roman"/>
                <a:sym typeface="Times New Roman"/>
              </a:rPr>
              <a:t>Black line is the threshold of moose density  (and therefore wolves) where caribou growth has been observed across multiple systems. </a:t>
            </a:r>
            <a:endParaRPr/>
          </a:p>
        </p:txBody>
      </p:sp>
      <p:sp>
        <p:nvSpPr>
          <p:cNvPr id="312" name="Google Shape;312;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3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3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3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3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3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6"/>
          <p:cNvSpPr>
            <a:spLocks noGrp="1"/>
          </p:cNvSpPr>
          <p:nvPr>
            <p:ph type="pic" idx="2"/>
          </p:nvPr>
        </p:nvSpPr>
        <p:spPr>
          <a:xfrm>
            <a:off x="5183188" y="987425"/>
            <a:ext cx="6172200" cy="4873625"/>
          </a:xfrm>
          <a:prstGeom prst="rect">
            <a:avLst/>
          </a:prstGeom>
          <a:noFill/>
          <a:ln>
            <a:noFill/>
          </a:ln>
        </p:spPr>
      </p:sp>
      <p:sp>
        <p:nvSpPr>
          <p:cNvPr id="68" name="Google Shape;68;p3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0"/>
        <p:cNvGrpSpPr/>
        <p:nvPr/>
      </p:nvGrpSpPr>
      <p:grpSpPr>
        <a:xfrm>
          <a:off x="0" y="0"/>
          <a:ext cx="0" cy="0"/>
          <a:chOff x="0" y="0"/>
          <a:chExt cx="0" cy="0"/>
        </a:xfrm>
      </p:grpSpPr>
      <p:sp>
        <p:nvSpPr>
          <p:cNvPr id="91" name="Google Shape;91;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93" name="Google Shape;93;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BDBDB"/>
        </a:solid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BDBDB"/>
        </a:solidFill>
        <a:effectLst/>
      </p:bgPr>
    </p:bg>
    <p:spTree>
      <p:nvGrpSpPr>
        <p:cNvPr id="1" name="Shape 84"/>
        <p:cNvGrpSpPr/>
        <p:nvPr/>
      </p:nvGrpSpPr>
      <p:grpSpPr>
        <a:xfrm>
          <a:off x="0" y="0"/>
          <a:ext cx="0" cy="0"/>
          <a:chOff x="0" y="0"/>
          <a:chExt cx="0" cy="0"/>
        </a:xfrm>
      </p:grpSpPr>
      <p:sp>
        <p:nvSpPr>
          <p:cNvPr id="85" name="Google Shape;85;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6" name="Google Shape;86;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7" name="Google Shape;87;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88" name="Google Shape;88;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89" name="Google Shape;89;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pn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5.png"/><Relationship Id="rId7"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8.png"/><Relationship Id="rId4" Type="http://schemas.openxmlformats.org/officeDocument/2006/relationships/image" Target="../media/image6.png"/><Relationship Id="rId9" Type="http://schemas.openxmlformats.org/officeDocument/2006/relationships/image" Target="../media/image35.png"/></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8" Type="http://schemas.openxmlformats.org/officeDocument/2006/relationships/hyperlink" Target="https://doi.org/10.7557/2.11.4.993" TargetMode="External"/><Relationship Id="rId3" Type="http://schemas.openxmlformats.org/officeDocument/2006/relationships/hyperlink" Target="https://catalogue.data.gov.bc.ca/dataset/vri-2021-forest-vegetation-composite-polygons" TargetMode="External"/><Relationship Id="rId7" Type="http://schemas.openxmlformats.org/officeDocument/2006/relationships/hyperlink" Target="http://www.jstor.org/stable/3099941%20http:/www.jstor.org/stable/3099941?seq=1&amp;cid=pdf-reference#references_tab_contents%20http://about.jstor.org/term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www.sararegistry.gc.ca/default.asp?lang=En&amp;n=26702D59-1" TargetMode="External"/><Relationship Id="rId5" Type="http://schemas.openxmlformats.org/officeDocument/2006/relationships/hyperlink" Target="https://doi.org/10.1139/z02-060" TargetMode="External"/><Relationship Id="rId4" Type="http://schemas.openxmlformats.org/officeDocument/2006/relationships/hyperlink" Target="https://doi.org/10.1111/1365-2664.12732" TargetMode="External"/><Relationship Id="rId9" Type="http://schemas.openxmlformats.org/officeDocument/2006/relationships/hyperlink" Target="https://catalogue.data.gov.bc.ca/dataset/land-designations-that-contribute-to-conservation-in-bc-spatial-data/resource/5f2382cc-58c5-4063-84cd-a5938ca28def"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
          <p:cNvSpPr txBox="1">
            <a:spLocks noGrp="1"/>
          </p:cNvSpPr>
          <p:nvPr>
            <p:ph type="ctrTitle"/>
          </p:nvPr>
        </p:nvSpPr>
        <p:spPr>
          <a:xfrm>
            <a:off x="1438163" y="2136924"/>
            <a:ext cx="8870196" cy="326408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US" dirty="0">
                <a:latin typeface="Calibri"/>
                <a:ea typeface="Calibri"/>
                <a:cs typeface="Calibri"/>
                <a:sym typeface="Calibri"/>
              </a:rPr>
              <a:t>Revelstoke Complex and Central Selkirks  Caribou </a:t>
            </a:r>
            <a:r>
              <a:rPr lang="en-US" dirty="0"/>
              <a:t>Recovery</a:t>
            </a:r>
            <a:r>
              <a:rPr lang="en-US" dirty="0">
                <a:latin typeface="Calibri"/>
                <a:ea typeface="Calibri"/>
                <a:cs typeface="Calibri"/>
                <a:sym typeface="Calibri"/>
              </a:rPr>
              <a:t> Planning Options </a:t>
            </a:r>
            <a:br>
              <a:rPr lang="en-US" dirty="0">
                <a:latin typeface="Calibri"/>
                <a:ea typeface="Calibri"/>
                <a:cs typeface="Calibri"/>
                <a:sym typeface="Calibri"/>
              </a:rPr>
            </a:br>
            <a:r>
              <a:rPr lang="en-US" dirty="0">
                <a:latin typeface="Calibri"/>
                <a:ea typeface="Calibri"/>
                <a:cs typeface="Calibri"/>
                <a:sym typeface="Calibri"/>
              </a:rPr>
              <a:t> </a:t>
            </a:r>
            <a:br>
              <a:rPr lang="en-US" dirty="0">
                <a:latin typeface="Calibri"/>
                <a:ea typeface="Calibri"/>
                <a:cs typeface="Calibri"/>
                <a:sym typeface="Calibri"/>
              </a:rPr>
            </a:br>
            <a:r>
              <a:rPr lang="en-US" sz="3100" dirty="0">
                <a:latin typeface="Calibri"/>
                <a:ea typeface="Calibri"/>
                <a:cs typeface="Calibri"/>
                <a:sym typeface="Calibri"/>
              </a:rPr>
              <a:t>January 23</a:t>
            </a:r>
            <a:r>
              <a:rPr lang="en-US" sz="3100" baseline="30000" dirty="0">
                <a:latin typeface="Calibri"/>
                <a:ea typeface="Calibri"/>
                <a:cs typeface="Calibri"/>
                <a:sym typeface="Calibri"/>
              </a:rPr>
              <a:t>rd</a:t>
            </a:r>
            <a:r>
              <a:rPr lang="en-US" sz="3100" dirty="0">
                <a:latin typeface="Calibri"/>
                <a:ea typeface="Calibri"/>
                <a:cs typeface="Calibri"/>
                <a:sym typeface="Calibri"/>
              </a:rPr>
              <a:t>, 2023</a:t>
            </a:r>
            <a:br>
              <a:rPr lang="en-US" dirty="0"/>
            </a:br>
            <a:endParaRPr dirty="0"/>
          </a:p>
        </p:txBody>
      </p:sp>
      <p:pic>
        <p:nvPicPr>
          <p:cNvPr id="101" name="Google Shape;101;p1" descr="A picture containing text&#10;&#10;Description automatically generated"/>
          <p:cNvPicPr preferRelativeResize="0"/>
          <p:nvPr/>
        </p:nvPicPr>
        <p:blipFill rotWithShape="1">
          <a:blip r:embed="rId3">
            <a:alphaModFix/>
          </a:blip>
          <a:srcRect/>
          <a:stretch/>
        </p:blipFill>
        <p:spPr>
          <a:xfrm>
            <a:off x="247211" y="425878"/>
            <a:ext cx="1867143" cy="1031109"/>
          </a:xfrm>
          <a:prstGeom prst="rect">
            <a:avLst/>
          </a:prstGeom>
          <a:noFill/>
          <a:ln>
            <a:noFill/>
          </a:ln>
        </p:spPr>
      </p:pic>
      <p:pic>
        <p:nvPicPr>
          <p:cNvPr id="102" name="Google Shape;102;p1" descr="A picture containing text&#10;&#10;Description automatically generated"/>
          <p:cNvPicPr preferRelativeResize="0"/>
          <p:nvPr/>
        </p:nvPicPr>
        <p:blipFill rotWithShape="1">
          <a:blip r:embed="rId3">
            <a:alphaModFix/>
          </a:blip>
          <a:srcRect/>
          <a:stretch/>
        </p:blipFill>
        <p:spPr>
          <a:xfrm>
            <a:off x="9734428" y="227751"/>
            <a:ext cx="1867143" cy="103110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6"/>
        <p:cNvGrpSpPr/>
        <p:nvPr/>
      </p:nvGrpSpPr>
      <p:grpSpPr>
        <a:xfrm>
          <a:off x="0" y="0"/>
          <a:ext cx="0" cy="0"/>
          <a:chOff x="0" y="0"/>
          <a:chExt cx="0" cy="0"/>
        </a:xfrm>
      </p:grpSpPr>
      <p:sp>
        <p:nvSpPr>
          <p:cNvPr id="107" name="Google Shape;107;p2"/>
          <p:cNvSpPr/>
          <p:nvPr/>
        </p:nvSpPr>
        <p:spPr>
          <a:xfrm>
            <a:off x="3048" y="-6182"/>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8" name="Google Shape;108;p2"/>
          <p:cNvSpPr/>
          <p:nvPr/>
        </p:nvSpPr>
        <p:spPr>
          <a:xfrm>
            <a:off x="0" y="0"/>
            <a:ext cx="12192000" cy="68580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09" name="Google Shape;109;p2" descr="In Canada, mountain caribou recovery falters (Caribou recovery falters in  Canada) — High Country News – Know the West"/>
          <p:cNvPicPr preferRelativeResize="0"/>
          <p:nvPr/>
        </p:nvPicPr>
        <p:blipFill rotWithShape="1">
          <a:blip r:embed="rId3">
            <a:alphaModFix amt="37000"/>
          </a:blip>
          <a:srcRect t="2101" b="13629"/>
          <a:stretch/>
        </p:blipFill>
        <p:spPr>
          <a:xfrm>
            <a:off x="20" y="6192"/>
            <a:ext cx="12191980" cy="6857990"/>
          </a:xfrm>
          <a:prstGeom prst="rect">
            <a:avLst/>
          </a:prstGeom>
          <a:noFill/>
          <a:ln>
            <a:noFill/>
          </a:ln>
        </p:spPr>
      </p:pic>
      <p:sp>
        <p:nvSpPr>
          <p:cNvPr id="110" name="Google Shape;110;p2"/>
          <p:cNvSpPr txBox="1">
            <a:spLocks noGrp="1"/>
          </p:cNvSpPr>
          <p:nvPr>
            <p:ph type="title"/>
          </p:nvPr>
        </p:nvSpPr>
        <p:spPr>
          <a:xfrm>
            <a:off x="165013" y="829765"/>
            <a:ext cx="4313603" cy="4930246"/>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lt1"/>
              </a:buClr>
              <a:buSzPts val="4400"/>
              <a:buFont typeface="Calibri"/>
              <a:buNone/>
            </a:pPr>
            <a:r>
              <a:rPr lang="en-US" dirty="0">
                <a:solidFill>
                  <a:schemeClr val="lt1"/>
                </a:solidFill>
              </a:rPr>
              <a:t>The Ultimate Goal </a:t>
            </a:r>
            <a:endParaRPr dirty="0"/>
          </a:p>
        </p:txBody>
      </p:sp>
      <p:sp>
        <p:nvSpPr>
          <p:cNvPr id="111" name="Google Shape;111;p2"/>
          <p:cNvSpPr/>
          <p:nvPr/>
        </p:nvSpPr>
        <p:spPr>
          <a:xfrm>
            <a:off x="4640580" y="2057400"/>
            <a:ext cx="27432" cy="27432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12" name="Google Shape;112;p2"/>
          <p:cNvSpPr txBox="1">
            <a:spLocks noGrp="1"/>
          </p:cNvSpPr>
          <p:nvPr>
            <p:ph type="body" idx="1"/>
          </p:nvPr>
        </p:nvSpPr>
        <p:spPr>
          <a:xfrm>
            <a:off x="4881438" y="1515670"/>
            <a:ext cx="6377769" cy="493024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None/>
            </a:pPr>
            <a:r>
              <a:rPr lang="en-US" sz="3600" dirty="0">
                <a:solidFill>
                  <a:schemeClr val="lt1"/>
                </a:solidFill>
                <a:latin typeface="Calibri Light" panose="020F0302020204030204" pitchFamily="34" charset="0"/>
                <a:cs typeface="Calibri Light" panose="020F0302020204030204" pitchFamily="34" charset="0"/>
                <a:sym typeface="Calibri"/>
              </a:rPr>
              <a:t>To produce a unified, evidence-based, and “caribou-first” </a:t>
            </a:r>
            <a:r>
              <a:rPr lang="en-US" sz="3600" dirty="0">
                <a:solidFill>
                  <a:schemeClr val="lt1"/>
                </a:solidFill>
                <a:latin typeface="Calibri Light" panose="020F0302020204030204" pitchFamily="34" charset="0"/>
                <a:cs typeface="Calibri Light" panose="020F0302020204030204" pitchFamily="34" charset="0"/>
              </a:rPr>
              <a:t> recovery</a:t>
            </a:r>
            <a:r>
              <a:rPr lang="en-US" sz="3600" dirty="0">
                <a:solidFill>
                  <a:schemeClr val="lt1"/>
                </a:solidFill>
                <a:latin typeface="Calibri Light" panose="020F0302020204030204" pitchFamily="34" charset="0"/>
                <a:cs typeface="Calibri Light" panose="020F0302020204030204" pitchFamily="34" charset="0"/>
                <a:sym typeface="Calibri"/>
              </a:rPr>
              <a:t> plan statement. </a:t>
            </a:r>
          </a:p>
          <a:p>
            <a:pPr marL="0" lvl="0" indent="0" algn="l" rtl="0">
              <a:lnSpc>
                <a:spcPct val="90000"/>
              </a:lnSpc>
              <a:spcBef>
                <a:spcPts val="0"/>
              </a:spcBef>
              <a:spcAft>
                <a:spcPts val="0"/>
              </a:spcAft>
              <a:buClr>
                <a:schemeClr val="lt1"/>
              </a:buClr>
              <a:buSzPts val="3600"/>
              <a:buNone/>
            </a:pPr>
            <a:r>
              <a:rPr lang="en-US" sz="3600" dirty="0">
                <a:solidFill>
                  <a:schemeClr val="lt1"/>
                </a:solidFill>
                <a:latin typeface="Calibri Light" panose="020F0302020204030204" pitchFamily="34" charset="0"/>
                <a:cs typeface="Calibri Light" panose="020F0302020204030204" pitchFamily="34" charset="0"/>
                <a:sym typeface="Calibri"/>
              </a:rPr>
              <a:t>To be </a:t>
            </a:r>
            <a:r>
              <a:rPr lang="en-US" sz="3600" dirty="0">
                <a:solidFill>
                  <a:schemeClr val="lt1"/>
                </a:solidFill>
                <a:latin typeface="Calibri Light" panose="020F0302020204030204" pitchFamily="34" charset="0"/>
                <a:cs typeface="Calibri Light" panose="020F0302020204030204" pitchFamily="34" charset="0"/>
              </a:rPr>
              <a:t>provided</a:t>
            </a:r>
            <a:r>
              <a:rPr lang="en-US" sz="3600" dirty="0">
                <a:solidFill>
                  <a:schemeClr val="lt1"/>
                </a:solidFill>
                <a:latin typeface="Calibri Light" panose="020F0302020204030204" pitchFamily="34" charset="0"/>
                <a:cs typeface="Calibri Light" panose="020F0302020204030204" pitchFamily="34" charset="0"/>
                <a:sym typeface="Calibri"/>
              </a:rPr>
              <a:t> to the province, forestry tenure holders, stakeholders and the public</a:t>
            </a:r>
            <a:endParaRPr dirty="0">
              <a:latin typeface="Calibri Light" panose="020F0302020204030204" pitchFamily="34" charset="0"/>
              <a:cs typeface="Calibri Light" panose="020F0302020204030204" pitchFamily="34" charset="0"/>
            </a:endParaRPr>
          </a:p>
          <a:p>
            <a:pPr marL="0" lvl="0" indent="0" algn="l" rtl="0">
              <a:lnSpc>
                <a:spcPct val="90000"/>
              </a:lnSpc>
              <a:spcBef>
                <a:spcPts val="1000"/>
              </a:spcBef>
              <a:spcAft>
                <a:spcPts val="0"/>
              </a:spcAft>
              <a:buClr>
                <a:schemeClr val="dk1"/>
              </a:buClr>
              <a:buSzPts val="2400"/>
              <a:buNone/>
            </a:pPr>
            <a:endParaRPr sz="2400" dirty="0">
              <a:solidFill>
                <a:schemeClr val="lt1"/>
              </a:solidFill>
              <a:latin typeface="Calibri Light" panose="020F0302020204030204" pitchFamily="34" charset="0"/>
              <a:cs typeface="Calibri Light" panose="020F0302020204030204" pitchFamily="34" charset="0"/>
              <a:sym typeface="Calibri"/>
            </a:endParaRPr>
          </a:p>
          <a:p>
            <a:pPr marL="228600" lvl="0" indent="-76200" algn="l" rtl="0">
              <a:lnSpc>
                <a:spcPct val="90000"/>
              </a:lnSpc>
              <a:spcBef>
                <a:spcPts val="1000"/>
              </a:spcBef>
              <a:spcAft>
                <a:spcPts val="0"/>
              </a:spcAft>
              <a:buClr>
                <a:schemeClr val="dk1"/>
              </a:buClr>
              <a:buSzPts val="2400"/>
              <a:buNone/>
            </a:pPr>
            <a:endParaRPr sz="2400" dirty="0">
              <a:solidFill>
                <a:schemeClr val="lt1"/>
              </a:solidFill>
              <a:latin typeface="Calibri Light" panose="020F0302020204030204" pitchFamily="34" charset="0"/>
              <a:cs typeface="Calibri Light" panose="020F0302020204030204" pitchFamily="34" charset="0"/>
            </a:endParaRPr>
          </a:p>
        </p:txBody>
      </p:sp>
      <p:sp>
        <p:nvSpPr>
          <p:cNvPr id="8" name="Text Placeholder 2">
            <a:extLst>
              <a:ext uri="{FF2B5EF4-FFF2-40B4-BE49-F238E27FC236}">
                <a16:creationId xmlns:a16="http://schemas.microsoft.com/office/drawing/2014/main" id="{E1E92EEC-449C-B01C-904E-15A071251D54}"/>
              </a:ext>
            </a:extLst>
          </p:cNvPr>
          <p:cNvSpPr txBox="1">
            <a:spLocks/>
          </p:cNvSpPr>
          <p:nvPr/>
        </p:nvSpPr>
        <p:spPr>
          <a:xfrm>
            <a:off x="10111402" y="6422747"/>
            <a:ext cx="2295609" cy="421348"/>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Font typeface="Arial"/>
              <a:buNone/>
            </a:pPr>
            <a:r>
              <a:rPr lang="en-US" sz="2200" dirty="0">
                <a:solidFill>
                  <a:schemeClr val="bg1"/>
                </a:solidFill>
                <a:latin typeface="Calibri Light" panose="020F0302020204030204" pitchFamily="34" charset="0"/>
                <a:cs typeface="Calibri Light" panose="020F0302020204030204" pitchFamily="34" charset="0"/>
              </a:rPr>
              <a:t>Moskowitz 2018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8DE9E-FAFA-9005-9808-0326E20489FC}"/>
              </a:ext>
            </a:extLst>
          </p:cNvPr>
          <p:cNvSpPr>
            <a:spLocks noGrp="1"/>
          </p:cNvSpPr>
          <p:nvPr>
            <p:ph type="title"/>
          </p:nvPr>
        </p:nvSpPr>
        <p:spPr>
          <a:xfrm>
            <a:off x="29196" y="0"/>
            <a:ext cx="10515600" cy="1325563"/>
          </a:xfrm>
        </p:spPr>
        <p:txBody>
          <a:bodyPr/>
          <a:lstStyle/>
          <a:p>
            <a:r>
              <a:rPr lang="en-US" dirty="0">
                <a:latin typeface="Calibri Light" panose="020F0302020204030204" pitchFamily="34" charset="0"/>
                <a:cs typeface="Calibri Light" panose="020F0302020204030204" pitchFamily="34" charset="0"/>
              </a:rPr>
              <a:t>Involved parties </a:t>
            </a:r>
          </a:p>
        </p:txBody>
      </p:sp>
      <p:sp>
        <p:nvSpPr>
          <p:cNvPr id="3" name="Text Placeholder 2">
            <a:extLst>
              <a:ext uri="{FF2B5EF4-FFF2-40B4-BE49-F238E27FC236}">
                <a16:creationId xmlns:a16="http://schemas.microsoft.com/office/drawing/2014/main" id="{3383BF38-06B9-41FD-DDEF-2DF75EC1B14D}"/>
              </a:ext>
            </a:extLst>
          </p:cNvPr>
          <p:cNvSpPr>
            <a:spLocks noGrp="1"/>
          </p:cNvSpPr>
          <p:nvPr>
            <p:ph type="body" idx="1"/>
          </p:nvPr>
        </p:nvSpPr>
        <p:spPr>
          <a:xfrm>
            <a:off x="185057" y="1555666"/>
            <a:ext cx="3717472" cy="4193784"/>
          </a:xfrm>
        </p:spPr>
        <p:txBody>
          <a:bodyPr>
            <a:noAutofit/>
          </a:bodyPr>
          <a:lstStyle/>
          <a:p>
            <a:pPr marL="114300" indent="0">
              <a:buNone/>
            </a:pPr>
            <a:r>
              <a:rPr lang="en-US" sz="2000" u="sng" dirty="0">
                <a:latin typeface="Calibri Light" panose="020F0302020204030204" pitchFamily="34" charset="0"/>
                <a:cs typeface="Calibri Light" panose="020F0302020204030204" pitchFamily="34" charset="0"/>
              </a:rPr>
              <a:t>Indigenous communities</a:t>
            </a:r>
            <a:endParaRPr lang="en-US" sz="2000" dirty="0">
              <a:latin typeface="Calibri Light" panose="020F0302020204030204" pitchFamily="34" charset="0"/>
              <a:cs typeface="Calibri Light" panose="020F0302020204030204" pitchFamily="34" charset="0"/>
            </a:endParaRPr>
          </a:p>
          <a:p>
            <a:pPr>
              <a:lnSpc>
                <a:spcPct val="110000"/>
              </a:lnSpc>
            </a:pPr>
            <a:r>
              <a:rPr lang="en-US" sz="2000" dirty="0">
                <a:latin typeface="Calibri Light" panose="020F0302020204030204" pitchFamily="34" charset="0"/>
                <a:cs typeface="Calibri Light" panose="020F0302020204030204" pitchFamily="34" charset="0"/>
              </a:rPr>
              <a:t>Splatsin </a:t>
            </a:r>
          </a:p>
          <a:p>
            <a:pPr>
              <a:lnSpc>
                <a:spcPct val="110000"/>
              </a:lnSpc>
            </a:pPr>
            <a:r>
              <a:rPr lang="en-US" sz="2000" dirty="0">
                <a:latin typeface="Calibri Light" panose="020F0302020204030204" pitchFamily="34" charset="0"/>
                <a:cs typeface="Calibri Light" panose="020F0302020204030204" pitchFamily="34" charset="0"/>
              </a:rPr>
              <a:t>Okanagan Nation Alliance </a:t>
            </a:r>
          </a:p>
          <a:p>
            <a:pPr>
              <a:lnSpc>
                <a:spcPct val="110000"/>
              </a:lnSpc>
            </a:pPr>
            <a:r>
              <a:rPr lang="en-US" sz="2000" dirty="0">
                <a:latin typeface="Calibri Light" panose="020F0302020204030204" pitchFamily="34" charset="0"/>
                <a:cs typeface="Calibri Light" panose="020F0302020204030204" pitchFamily="34" charset="0"/>
              </a:rPr>
              <a:t>Adams Lake </a:t>
            </a:r>
          </a:p>
          <a:p>
            <a:pPr>
              <a:lnSpc>
                <a:spcPct val="110000"/>
              </a:lnSpc>
            </a:pPr>
            <a:r>
              <a:rPr lang="en-US" sz="2000" dirty="0">
                <a:latin typeface="Calibri Light" panose="020F0302020204030204" pitchFamily="34" charset="0"/>
                <a:cs typeface="Calibri Light" panose="020F0302020204030204" pitchFamily="34" charset="0"/>
              </a:rPr>
              <a:t>Shuswap </a:t>
            </a:r>
          </a:p>
          <a:p>
            <a:pPr>
              <a:lnSpc>
                <a:spcPct val="110000"/>
              </a:lnSpc>
            </a:pPr>
            <a:r>
              <a:rPr lang="en-US" sz="2000" dirty="0">
                <a:latin typeface="Calibri Light" panose="020F0302020204030204" pitchFamily="34" charset="0"/>
                <a:cs typeface="Calibri Light" panose="020F0302020204030204" pitchFamily="34" charset="0"/>
              </a:rPr>
              <a:t>Ktunaxa </a:t>
            </a:r>
          </a:p>
          <a:p>
            <a:pPr>
              <a:lnSpc>
                <a:spcPct val="110000"/>
              </a:lnSpc>
            </a:pPr>
            <a:r>
              <a:rPr lang="en-US" sz="2000" dirty="0">
                <a:latin typeface="Calibri Light" panose="020F0302020204030204" pitchFamily="34" charset="0"/>
                <a:cs typeface="Calibri Light" panose="020F0302020204030204" pitchFamily="34" charset="0"/>
              </a:rPr>
              <a:t>Okanagan Indian Band</a:t>
            </a:r>
          </a:p>
          <a:p>
            <a:pPr>
              <a:lnSpc>
                <a:spcPct val="110000"/>
              </a:lnSpc>
            </a:pPr>
            <a:r>
              <a:rPr lang="en-US" sz="2000" dirty="0">
                <a:latin typeface="Calibri Light" panose="020F0302020204030204" pitchFamily="34" charset="0"/>
                <a:cs typeface="Calibri Light" panose="020F0302020204030204" pitchFamily="34" charset="0"/>
              </a:rPr>
              <a:t>Simpcw </a:t>
            </a:r>
          </a:p>
          <a:p>
            <a:pPr>
              <a:lnSpc>
                <a:spcPct val="110000"/>
              </a:lnSpc>
            </a:pPr>
            <a:r>
              <a:rPr lang="en-US" sz="2000" dirty="0">
                <a:latin typeface="Calibri Light" panose="020F0302020204030204" pitchFamily="34" charset="0"/>
                <a:cs typeface="Calibri Light" panose="020F0302020204030204" pitchFamily="34" charset="0"/>
              </a:rPr>
              <a:t>Little Shuswap Lake  </a:t>
            </a:r>
          </a:p>
        </p:txBody>
      </p:sp>
      <p:sp>
        <p:nvSpPr>
          <p:cNvPr id="4" name="Text Placeholder 2">
            <a:extLst>
              <a:ext uri="{FF2B5EF4-FFF2-40B4-BE49-F238E27FC236}">
                <a16:creationId xmlns:a16="http://schemas.microsoft.com/office/drawing/2014/main" id="{B349C446-6B9A-8213-2705-786502D74F64}"/>
              </a:ext>
            </a:extLst>
          </p:cNvPr>
          <p:cNvSpPr txBox="1">
            <a:spLocks/>
          </p:cNvSpPr>
          <p:nvPr/>
        </p:nvSpPr>
        <p:spPr>
          <a:xfrm>
            <a:off x="3668487" y="1555666"/>
            <a:ext cx="3475571" cy="438502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Font typeface="Arial"/>
              <a:buNone/>
            </a:pPr>
            <a:r>
              <a:rPr lang="en-US" sz="2000" u="sng" dirty="0">
                <a:latin typeface="Calibri Light" panose="020F0302020204030204" pitchFamily="34" charset="0"/>
                <a:cs typeface="Calibri Light" panose="020F0302020204030204" pitchFamily="34" charset="0"/>
              </a:rPr>
              <a:t>Provincial</a:t>
            </a:r>
            <a:r>
              <a:rPr lang="en-US" sz="2200" u="sng" dirty="0">
                <a:latin typeface="Calibri Light" panose="020F0302020204030204" pitchFamily="34" charset="0"/>
                <a:cs typeface="Calibri Light" panose="020F0302020204030204" pitchFamily="34" charset="0"/>
              </a:rPr>
              <a:t> </a:t>
            </a:r>
          </a:p>
          <a:p>
            <a:r>
              <a:rPr lang="en-US" sz="2200" dirty="0">
                <a:latin typeface="Calibri Light" panose="020F0302020204030204" pitchFamily="34" charset="0"/>
                <a:cs typeface="Calibri Light" panose="020F0302020204030204" pitchFamily="34" charset="0"/>
              </a:rPr>
              <a:t>BC Caribou Recovery  Team</a:t>
            </a:r>
          </a:p>
          <a:p>
            <a:r>
              <a:rPr lang="en-US" sz="2200" dirty="0">
                <a:latin typeface="Calibri Light" panose="020F0302020204030204" pitchFamily="34" charset="0"/>
                <a:cs typeface="Calibri Light" panose="020F0302020204030204" pitchFamily="34" charset="0"/>
              </a:rPr>
              <a:t>Ministry of Forests</a:t>
            </a:r>
          </a:p>
          <a:p>
            <a:pPr lvl="1"/>
            <a:r>
              <a:rPr lang="en-US" sz="2200" dirty="0">
                <a:latin typeface="Calibri Light" panose="020F0302020204030204" pitchFamily="34" charset="0"/>
                <a:cs typeface="Calibri Light" panose="020F0302020204030204" pitchFamily="34" charset="0"/>
              </a:rPr>
              <a:t>District Regional and old growth Resource Management </a:t>
            </a:r>
          </a:p>
          <a:p>
            <a:pPr lvl="1"/>
            <a:r>
              <a:rPr lang="en-US" sz="2200" dirty="0">
                <a:latin typeface="Calibri Light" panose="020F0302020204030204" pitchFamily="34" charset="0"/>
                <a:cs typeface="Calibri Light" panose="020F0302020204030204" pitchFamily="34" charset="0"/>
              </a:rPr>
              <a:t>First Nation relations</a:t>
            </a:r>
          </a:p>
        </p:txBody>
      </p:sp>
      <p:sp>
        <p:nvSpPr>
          <p:cNvPr id="5" name="Text Placeholder 2">
            <a:extLst>
              <a:ext uri="{FF2B5EF4-FFF2-40B4-BE49-F238E27FC236}">
                <a16:creationId xmlns:a16="http://schemas.microsoft.com/office/drawing/2014/main" id="{33C0C515-2C94-6402-1796-517920FF46A6}"/>
              </a:ext>
            </a:extLst>
          </p:cNvPr>
          <p:cNvSpPr txBox="1">
            <a:spLocks/>
          </p:cNvSpPr>
          <p:nvPr/>
        </p:nvSpPr>
        <p:spPr>
          <a:xfrm>
            <a:off x="7144058" y="1555666"/>
            <a:ext cx="4563527" cy="438502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Font typeface="Arial"/>
              <a:buNone/>
            </a:pPr>
            <a:r>
              <a:rPr lang="en-US" sz="2000" u="sng" dirty="0">
                <a:latin typeface="Calibri Light" panose="020F0302020204030204" pitchFamily="34" charset="0"/>
                <a:cs typeface="Calibri Light" panose="020F0302020204030204" pitchFamily="34" charset="0"/>
              </a:rPr>
              <a:t>Federal</a:t>
            </a:r>
            <a:r>
              <a:rPr lang="en-US" sz="2200" u="sng" dirty="0">
                <a:latin typeface="Calibri Light" panose="020F0302020204030204" pitchFamily="34" charset="0"/>
                <a:cs typeface="Calibri Light" panose="020F0302020204030204" pitchFamily="34" charset="0"/>
              </a:rPr>
              <a:t> </a:t>
            </a:r>
          </a:p>
          <a:p>
            <a:r>
              <a:rPr lang="en-US" sz="2200" dirty="0">
                <a:latin typeface="Calibri Light" panose="020F0302020204030204" pitchFamily="34" charset="0"/>
                <a:cs typeface="Calibri Light" panose="020F0302020204030204" pitchFamily="34" charset="0"/>
              </a:rPr>
              <a:t>Environment Climate Change Canada – Canadian Wildlife Service</a:t>
            </a:r>
          </a:p>
        </p:txBody>
      </p:sp>
    </p:spTree>
    <p:extLst>
      <p:ext uri="{BB962C8B-B14F-4D97-AF65-F5344CB8AC3E}">
        <p14:creationId xmlns:p14="http://schemas.microsoft.com/office/powerpoint/2010/main" val="3405718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B.C. scientists, Tahltan Indigenous guardians net caribou from the sky">
            <a:extLst>
              <a:ext uri="{FF2B5EF4-FFF2-40B4-BE49-F238E27FC236}">
                <a16:creationId xmlns:a16="http://schemas.microsoft.com/office/drawing/2014/main" id="{63CF79CD-0A34-4FB2-BD6C-44E8B4067BB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61000"/>
                    </a14:imgEffect>
                  </a14:imgLayer>
                </a14:imgProps>
              </a:ext>
              <a:ext uri="{28A0092B-C50C-407E-A947-70E740481C1C}">
                <a14:useLocalDpi xmlns:a14="http://schemas.microsoft.com/office/drawing/2010/main" val="0"/>
              </a:ext>
            </a:extLst>
          </a:blip>
          <a:stretch>
            <a:fillRect/>
          </a:stretch>
        </p:blipFill>
        <p:spPr bwMode="auto">
          <a:xfrm>
            <a:off x="77402" y="-26835"/>
            <a:ext cx="12192000" cy="6911670"/>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F5BD066E-7947-F4E5-FC73-ABF8AF1ED176}"/>
              </a:ext>
            </a:extLst>
          </p:cNvPr>
          <p:cNvSpPr>
            <a:spLocks noGrp="1"/>
          </p:cNvSpPr>
          <p:nvPr>
            <p:ph idx="1"/>
          </p:nvPr>
        </p:nvSpPr>
        <p:spPr>
          <a:xfrm>
            <a:off x="302714" y="1113285"/>
            <a:ext cx="10515600" cy="4351339"/>
          </a:xfrm>
        </p:spPr>
        <p:txBody>
          <a:bodyPr>
            <a:normAutofit/>
          </a:bodyPr>
          <a:lstStyle/>
          <a:p>
            <a:pPr marL="0" indent="0">
              <a:buNone/>
            </a:pPr>
            <a:r>
              <a:rPr lang="en-US" sz="3200" dirty="0">
                <a:solidFill>
                  <a:schemeClr val="bg1"/>
                </a:solidFill>
                <a:latin typeface="Calibri Light" panose="020F0502020204030204" pitchFamily="34" charset="0"/>
                <a:cs typeface="Calibri Light" panose="020F0502020204030204" pitchFamily="34" charset="0"/>
              </a:rPr>
              <a:t>1. New Long-Term Options </a:t>
            </a:r>
            <a:br>
              <a:rPr lang="en-US" sz="3200" dirty="0">
                <a:solidFill>
                  <a:schemeClr val="bg1"/>
                </a:solidFill>
                <a:latin typeface="Calibri Light" panose="020F0502020204030204" pitchFamily="34" charset="0"/>
                <a:cs typeface="Calibri Light" panose="020F0502020204030204" pitchFamily="34" charset="0"/>
              </a:rPr>
            </a:br>
            <a:endParaRPr lang="en-US" sz="3200" dirty="0">
              <a:solidFill>
                <a:schemeClr val="bg1"/>
              </a:solidFill>
              <a:latin typeface="Calibri Light" panose="020F0502020204030204" pitchFamily="34" charset="0"/>
              <a:cs typeface="Calibri Light" panose="020F0502020204030204" pitchFamily="34" charset="0"/>
            </a:endParaRPr>
          </a:p>
          <a:p>
            <a:pPr marL="0" indent="0">
              <a:buNone/>
            </a:pPr>
            <a:r>
              <a:rPr lang="en-US" sz="3200" dirty="0">
                <a:solidFill>
                  <a:schemeClr val="bg1"/>
                </a:solidFill>
                <a:latin typeface="Calibri Light" panose="020F0502020204030204" pitchFamily="34" charset="0"/>
                <a:cs typeface="Calibri Light" panose="020F0502020204030204" pitchFamily="34" charset="0"/>
              </a:rPr>
              <a:t>2. Considerations of Socioeconomic Costs &amp; Opportunities </a:t>
            </a:r>
            <a:br>
              <a:rPr lang="en-US" sz="3200" dirty="0">
                <a:solidFill>
                  <a:schemeClr val="bg1"/>
                </a:solidFill>
                <a:latin typeface="Calibri Light" panose="020F0502020204030204" pitchFamily="34" charset="0"/>
                <a:cs typeface="Calibri Light" panose="020F0502020204030204" pitchFamily="34" charset="0"/>
              </a:rPr>
            </a:br>
            <a:endParaRPr lang="en-US" sz="3200" dirty="0">
              <a:solidFill>
                <a:schemeClr val="bg1"/>
              </a:solidFill>
              <a:latin typeface="Calibri Light" panose="020F0502020204030204" pitchFamily="34" charset="0"/>
              <a:cs typeface="Calibri Light" panose="020F0502020204030204" pitchFamily="34" charset="0"/>
            </a:endParaRPr>
          </a:p>
          <a:p>
            <a:pPr marL="0" indent="0">
              <a:buNone/>
            </a:pPr>
            <a:r>
              <a:rPr lang="en-US" sz="3200" dirty="0">
                <a:solidFill>
                  <a:schemeClr val="bg1"/>
                </a:solidFill>
                <a:latin typeface="Calibri Light" panose="020F0502020204030204" pitchFamily="34" charset="0"/>
                <a:cs typeface="Calibri Light" panose="020F0502020204030204" pitchFamily="34" charset="0"/>
              </a:rPr>
              <a:t>3. Leveraging Experts and Case-Studies  </a:t>
            </a:r>
            <a:br>
              <a:rPr lang="en-US" sz="3200" dirty="0">
                <a:solidFill>
                  <a:schemeClr val="bg1"/>
                </a:solidFill>
                <a:latin typeface="Calibri Light" panose="020F0502020204030204" pitchFamily="34" charset="0"/>
                <a:cs typeface="Calibri Light" panose="020F0502020204030204" pitchFamily="34" charset="0"/>
              </a:rPr>
            </a:br>
            <a:r>
              <a:rPr lang="en-US" sz="3200" dirty="0">
                <a:solidFill>
                  <a:schemeClr val="bg1"/>
                </a:solidFill>
                <a:latin typeface="Calibri Light" panose="020F0502020204030204" pitchFamily="34" charset="0"/>
                <a:cs typeface="Calibri Light" panose="020F0502020204030204" pitchFamily="34" charset="0"/>
              </a:rPr>
              <a:t>	</a:t>
            </a:r>
          </a:p>
          <a:p>
            <a:pPr marL="0" indent="0">
              <a:buNone/>
            </a:pPr>
            <a:br>
              <a:rPr lang="en-US" sz="3200" dirty="0">
                <a:solidFill>
                  <a:schemeClr val="bg1"/>
                </a:solidFill>
                <a:latin typeface="Calibri Light" panose="020F0502020204030204" pitchFamily="34" charset="0"/>
                <a:cs typeface="Calibri Light" panose="020F0502020204030204" pitchFamily="34" charset="0"/>
              </a:rPr>
            </a:br>
            <a:endParaRPr lang="en-US" sz="3200" dirty="0">
              <a:solidFill>
                <a:schemeClr val="bg1"/>
              </a:solidFill>
              <a:latin typeface="Calibri Light" panose="020F0502020204030204" pitchFamily="34" charset="0"/>
              <a:cs typeface="Calibri Light" panose="020F0502020204030204" pitchFamily="34" charset="0"/>
            </a:endParaRPr>
          </a:p>
          <a:p>
            <a:pPr marL="0" indent="0">
              <a:buNone/>
            </a:pPr>
            <a:endParaRPr lang="en-US" dirty="0">
              <a:solidFill>
                <a:schemeClr val="bg1"/>
              </a:solidFill>
              <a:latin typeface="+mj-lt"/>
            </a:endParaRPr>
          </a:p>
        </p:txBody>
      </p:sp>
      <p:sp>
        <p:nvSpPr>
          <p:cNvPr id="10" name="Title 1">
            <a:extLst>
              <a:ext uri="{FF2B5EF4-FFF2-40B4-BE49-F238E27FC236}">
                <a16:creationId xmlns:a16="http://schemas.microsoft.com/office/drawing/2014/main" id="{FB23C2D2-B45A-EA9B-204B-0D9F1B2F632B}"/>
              </a:ext>
            </a:extLst>
          </p:cNvPr>
          <p:cNvSpPr>
            <a:spLocks noGrp="1"/>
          </p:cNvSpPr>
          <p:nvPr>
            <p:ph type="title"/>
          </p:nvPr>
        </p:nvSpPr>
        <p:spPr>
          <a:xfrm>
            <a:off x="77402" y="-212278"/>
            <a:ext cx="10515600" cy="1325563"/>
          </a:xfrm>
        </p:spPr>
        <p:txBody>
          <a:bodyPr/>
          <a:lstStyle/>
          <a:p>
            <a:r>
              <a:rPr lang="en-US" dirty="0">
                <a:solidFill>
                  <a:schemeClr val="bg1"/>
                </a:solidFill>
                <a:latin typeface="Calibri Light" panose="020F0502020204030204" pitchFamily="34" charset="0"/>
                <a:cs typeface="Calibri Light" panose="020F0502020204030204" pitchFamily="34" charset="0"/>
              </a:rPr>
              <a:t>What is new? </a:t>
            </a:r>
          </a:p>
        </p:txBody>
      </p:sp>
      <p:sp>
        <p:nvSpPr>
          <p:cNvPr id="13" name="TextBox 12">
            <a:extLst>
              <a:ext uri="{FF2B5EF4-FFF2-40B4-BE49-F238E27FC236}">
                <a16:creationId xmlns:a16="http://schemas.microsoft.com/office/drawing/2014/main" id="{2D17E081-3919-DC9A-579C-7EE241785564}"/>
              </a:ext>
            </a:extLst>
          </p:cNvPr>
          <p:cNvSpPr txBox="1"/>
          <p:nvPr/>
        </p:nvSpPr>
        <p:spPr>
          <a:xfrm>
            <a:off x="10515600" y="6420078"/>
            <a:ext cx="2722751" cy="369332"/>
          </a:xfrm>
          <a:prstGeom prst="rect">
            <a:avLst/>
          </a:prstGeom>
          <a:noFill/>
        </p:spPr>
        <p:txBody>
          <a:bodyPr wrap="square" rtlCol="0">
            <a:spAutoFit/>
          </a:bodyPr>
          <a:lstStyle/>
          <a:p>
            <a:r>
              <a:rPr lang="en-US" dirty="0">
                <a:solidFill>
                  <a:schemeClr val="bg1"/>
                </a:solidFill>
              </a:rPr>
              <a:t>PC: Jeremy </a:t>
            </a:r>
            <a:r>
              <a:rPr lang="en-US" dirty="0" err="1">
                <a:solidFill>
                  <a:schemeClr val="bg1"/>
                </a:solidFill>
              </a:rPr>
              <a:t>Koreski</a:t>
            </a:r>
            <a:r>
              <a:rPr lang="en-US" dirty="0">
                <a:solidFill>
                  <a:schemeClr val="bg1"/>
                </a:solidFill>
              </a:rPr>
              <a:t>  </a:t>
            </a:r>
          </a:p>
        </p:txBody>
      </p:sp>
    </p:spTree>
    <p:extLst>
      <p:ext uri="{BB962C8B-B14F-4D97-AF65-F5344CB8AC3E}">
        <p14:creationId xmlns:p14="http://schemas.microsoft.com/office/powerpoint/2010/main" val="297344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204" name="Rectangle 8203">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Mountain Caribou on the brink – Shuswap Passion">
            <a:extLst>
              <a:ext uri="{FF2B5EF4-FFF2-40B4-BE49-F238E27FC236}">
                <a16:creationId xmlns:a16="http://schemas.microsoft.com/office/drawing/2014/main" id="{96BB4422-A964-9187-3642-63933419F220}"/>
              </a:ext>
            </a:extLst>
          </p:cNvPr>
          <p:cNvPicPr>
            <a:picLocks noChangeAspect="1" noChangeArrowheads="1"/>
          </p:cNvPicPr>
          <p:nvPr/>
        </p:nvPicPr>
        <p:blipFill rotWithShape="1">
          <a:blip r:embed="rId3">
            <a:alphaModFix amt="50000"/>
            <a:extLst>
              <a:ext uri="{BEBA8EAE-BF5A-486C-A8C5-ECC9F3942E4B}">
                <a14:imgProps xmlns:a14="http://schemas.microsoft.com/office/drawing/2010/main">
                  <a14:imgLayer r:embed="rId4">
                    <a14:imgEffect>
                      <a14:brightnessContrast bright="-34000"/>
                    </a14:imgEffect>
                  </a14:imgLayer>
                </a14:imgProps>
              </a:ext>
              <a:ext uri="{28A0092B-C50C-407E-A947-70E740481C1C}">
                <a14:useLocalDpi xmlns:a14="http://schemas.microsoft.com/office/drawing/2010/main" val="0"/>
              </a:ext>
            </a:extLst>
          </a:blip>
          <a:srcRect t="7639" b="1171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10;p2">
            <a:extLst>
              <a:ext uri="{FF2B5EF4-FFF2-40B4-BE49-F238E27FC236}">
                <a16:creationId xmlns:a16="http://schemas.microsoft.com/office/drawing/2014/main" id="{8D1A72A5-975F-6AF3-4A2D-80DFD64E6123}"/>
              </a:ext>
            </a:extLst>
          </p:cNvPr>
          <p:cNvSpPr txBox="1">
            <a:spLocks noGrp="1"/>
          </p:cNvSpPr>
          <p:nvPr>
            <p:ph type="title"/>
          </p:nvPr>
        </p:nvSpPr>
        <p:spPr>
          <a:xfrm>
            <a:off x="1524000" y="1122362"/>
            <a:ext cx="9144000" cy="2900518"/>
          </a:xfrm>
          <a:prstGeom prst="rect">
            <a:avLst/>
          </a:prstGeom>
        </p:spPr>
        <p:txBody>
          <a:bodyPr spcFirstLastPara="1" vert="horz" lIns="91440" tIns="45720" rIns="91440" bIns="45720" rtlCol="0" anchor="b" anchorCtr="0">
            <a:normAutofit/>
          </a:bodyPr>
          <a:lstStyle/>
          <a:p>
            <a:pPr marL="0" lvl="0" indent="0" algn="ctr">
              <a:spcBef>
                <a:spcPct val="0"/>
              </a:spcBef>
              <a:spcAft>
                <a:spcPts val="0"/>
              </a:spcAft>
              <a:buClr>
                <a:schemeClr val="lt1"/>
              </a:buClr>
              <a:buSzPts val="4400"/>
            </a:pPr>
            <a:r>
              <a:rPr lang="en-US" sz="6000" kern="1200" dirty="0">
                <a:solidFill>
                  <a:srgbClr val="FFFFFF"/>
                </a:solidFill>
                <a:latin typeface="Calibri Light" panose="020F0302020204030204" pitchFamily="34" charset="0"/>
                <a:ea typeface="+mj-ea"/>
                <a:cs typeface="Calibri Light" panose="020F0302020204030204" pitchFamily="34" charset="0"/>
              </a:rPr>
              <a:t>Setting and Understanding Objectives  </a:t>
            </a:r>
          </a:p>
        </p:txBody>
      </p:sp>
      <p:sp>
        <p:nvSpPr>
          <p:cNvPr id="8" name="Text Placeholder 2">
            <a:extLst>
              <a:ext uri="{FF2B5EF4-FFF2-40B4-BE49-F238E27FC236}">
                <a16:creationId xmlns:a16="http://schemas.microsoft.com/office/drawing/2014/main" id="{D8BAE292-F711-1FE8-0EFA-76C24B6144C1}"/>
              </a:ext>
            </a:extLst>
          </p:cNvPr>
          <p:cNvSpPr txBox="1">
            <a:spLocks/>
          </p:cNvSpPr>
          <p:nvPr/>
        </p:nvSpPr>
        <p:spPr>
          <a:xfrm>
            <a:off x="10508104" y="6435370"/>
            <a:ext cx="2295609" cy="421348"/>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Font typeface="Arial"/>
              <a:buNone/>
            </a:pPr>
            <a:r>
              <a:rPr lang="en-US" sz="2200" dirty="0">
                <a:solidFill>
                  <a:schemeClr val="tx1"/>
                </a:solidFill>
                <a:latin typeface="Calibri Light" panose="020F0302020204030204" pitchFamily="34" charset="0"/>
                <a:cs typeface="Calibri Light" panose="020F0302020204030204" pitchFamily="34" charset="0"/>
              </a:rPr>
              <a:t>Robert </a:t>
            </a:r>
            <a:r>
              <a:rPr lang="en-US" sz="2200" dirty="0" err="1">
                <a:solidFill>
                  <a:schemeClr val="tx1"/>
                </a:solidFill>
                <a:latin typeface="Calibri Light" panose="020F0302020204030204" pitchFamily="34" charset="0"/>
                <a:cs typeface="Calibri Light" panose="020F0302020204030204" pitchFamily="34" charset="0"/>
              </a:rPr>
              <a:t>Berdan</a:t>
            </a:r>
            <a:endParaRPr lang="en-US" sz="2200" dirty="0">
              <a:solidFill>
                <a:schemeClr val="tx1"/>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2021549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5"/>
          <p:cNvSpPr txBox="1">
            <a:spLocks noGrp="1"/>
          </p:cNvSpPr>
          <p:nvPr>
            <p:ph type="title"/>
          </p:nvPr>
        </p:nvSpPr>
        <p:spPr>
          <a:xfrm>
            <a:off x="126124" y="-139401"/>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Core vs. Ma</a:t>
            </a: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tri</a:t>
            </a:r>
            <a:r>
              <a:rPr lang="en-US"/>
              <a:t>x</a:t>
            </a:r>
            <a:endParaRPr/>
          </a:p>
        </p:txBody>
      </p:sp>
      <p:sp>
        <p:nvSpPr>
          <p:cNvPr id="135" name="Google Shape;135;p5"/>
          <p:cNvSpPr txBox="1"/>
          <p:nvPr/>
        </p:nvSpPr>
        <p:spPr>
          <a:xfrm>
            <a:off x="322880" y="1186162"/>
            <a:ext cx="5773120" cy="36933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6E2FA0"/>
                </a:solidFill>
                <a:latin typeface="Calibri"/>
                <a:ea typeface="Calibri"/>
                <a:cs typeface="Calibri"/>
                <a:sym typeface="Calibri"/>
              </a:rPr>
              <a:t>Core: </a:t>
            </a:r>
            <a:r>
              <a:rPr lang="en-US" sz="2400" b="0" i="0" u="none" strike="noStrike" cap="none">
                <a:solidFill>
                  <a:srgbClr val="6E2FA0"/>
                </a:solidFill>
                <a:latin typeface="Calibri"/>
                <a:ea typeface="Calibri"/>
                <a:cs typeface="Calibri"/>
                <a:sym typeface="Calibri"/>
              </a:rPr>
              <a:t>Used directly by caribou – necessary habitat for survival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6E2FA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6E2FA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BF9000"/>
                </a:solidFill>
                <a:latin typeface="Calibri"/>
                <a:ea typeface="Calibri"/>
                <a:cs typeface="Calibri"/>
                <a:sym typeface="Calibri"/>
              </a:rPr>
              <a:t>Matrix: </a:t>
            </a:r>
            <a:r>
              <a:rPr lang="en-US" sz="2400" b="0" i="0" u="none" strike="noStrike" cap="none">
                <a:solidFill>
                  <a:srgbClr val="BF9000"/>
                </a:solidFill>
                <a:latin typeface="Calibri"/>
                <a:ea typeface="Calibri"/>
                <a:cs typeface="Calibri"/>
                <a:sym typeface="Calibri"/>
              </a:rPr>
              <a:t>not directly used by caribou, but still very important. The concern is disturbing matrix habitat will produce more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BF9000"/>
                </a:solidFill>
                <a:latin typeface="Calibri"/>
                <a:ea typeface="Calibri"/>
                <a:cs typeface="Calibri"/>
                <a:sym typeface="Calibri"/>
              </a:rPr>
              <a:t>moose and wolves. Thus, Matrix habitat is still very important to recovering caribou.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36" name="Google Shape;136;p5" descr="Map&#10;&#10;Description automatically generated"/>
          <p:cNvPicPr preferRelativeResize="0">
            <a:picLocks noGrp="1"/>
          </p:cNvPicPr>
          <p:nvPr>
            <p:ph type="body" idx="1"/>
          </p:nvPr>
        </p:nvPicPr>
        <p:blipFill rotWithShape="1">
          <a:blip r:embed="rId3">
            <a:alphaModFix/>
          </a:blip>
          <a:srcRect/>
          <a:stretch/>
        </p:blipFill>
        <p:spPr>
          <a:xfrm>
            <a:off x="6292757" y="0"/>
            <a:ext cx="5773120" cy="6778604"/>
          </a:xfrm>
          <a:prstGeom prst="rect">
            <a:avLst/>
          </a:prstGeom>
          <a:noFill/>
          <a:ln>
            <a:noFill/>
          </a:ln>
        </p:spPr>
      </p:pic>
    </p:spTree>
    <p:extLst>
      <p:ext uri="{BB962C8B-B14F-4D97-AF65-F5344CB8AC3E}">
        <p14:creationId xmlns:p14="http://schemas.microsoft.com/office/powerpoint/2010/main" val="507418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7"/>
          <p:cNvSpPr txBox="1">
            <a:spLocks noGrp="1"/>
          </p:cNvSpPr>
          <p:nvPr>
            <p:ph type="title"/>
          </p:nvPr>
        </p:nvSpPr>
        <p:spPr>
          <a:xfrm>
            <a:off x="0" y="0"/>
            <a:ext cx="6315075" cy="1071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a:t>Existing Habitat Protections </a:t>
            </a:r>
            <a:endParaRPr/>
          </a:p>
        </p:txBody>
      </p:sp>
      <p:pic>
        <p:nvPicPr>
          <p:cNvPr id="174" name="Google Shape;174;p7" descr="Map&#10;&#10;Description automatically generated"/>
          <p:cNvPicPr preferRelativeResize="0"/>
          <p:nvPr/>
        </p:nvPicPr>
        <p:blipFill rotWithShape="1">
          <a:blip r:embed="rId3">
            <a:alphaModFix/>
          </a:blip>
          <a:srcRect/>
          <a:stretch/>
        </p:blipFill>
        <p:spPr>
          <a:xfrm>
            <a:off x="6315075" y="128953"/>
            <a:ext cx="5737381" cy="6887135"/>
          </a:xfrm>
          <a:prstGeom prst="rect">
            <a:avLst/>
          </a:prstGeom>
          <a:noFill/>
          <a:ln>
            <a:noFill/>
          </a:ln>
        </p:spPr>
      </p:pic>
      <p:sp>
        <p:nvSpPr>
          <p:cNvPr id="175" name="Google Shape;175;p7"/>
          <p:cNvSpPr txBox="1"/>
          <p:nvPr/>
        </p:nvSpPr>
        <p:spPr>
          <a:xfrm>
            <a:off x="268497" y="1396783"/>
            <a:ext cx="5383161" cy="39703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accent6"/>
                </a:solidFill>
                <a:latin typeface="Calibri"/>
                <a:ea typeface="Calibri"/>
                <a:cs typeface="Calibri"/>
                <a:sym typeface="Calibri"/>
              </a:rPr>
              <a:t>Parks and Protected Areas</a:t>
            </a:r>
            <a:r>
              <a:rPr lang="en-US" sz="2400" b="0" i="0" u="none" strike="noStrike" cap="none">
                <a:solidFill>
                  <a:schemeClr val="accent6"/>
                </a:solidFill>
                <a:latin typeface="Calibri"/>
                <a:ea typeface="Calibri"/>
                <a:cs typeface="Calibri"/>
                <a:sym typeface="Calibri"/>
              </a:rPr>
              <a:t>: </a:t>
            </a:r>
            <a:r>
              <a:rPr lang="en-US" sz="2400" b="0" i="0" u="none" strike="noStrike" cap="none">
                <a:solidFill>
                  <a:schemeClr val="dk1"/>
                </a:solidFill>
                <a:latin typeface="Calibri"/>
                <a:ea typeface="Calibri"/>
                <a:cs typeface="Calibri"/>
                <a:sym typeface="Calibri"/>
              </a:rPr>
              <a:t>National Park, Provincial Park, highest level of protection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FFFF00"/>
                </a:solidFill>
                <a:latin typeface="Calibri"/>
                <a:ea typeface="Calibri"/>
                <a:cs typeface="Calibri"/>
                <a:sym typeface="Calibri"/>
              </a:rPr>
              <a:t>Full: </a:t>
            </a:r>
            <a:r>
              <a:rPr lang="en-US" sz="2400" b="0" i="0" u="none" strike="noStrike" cap="none">
                <a:solidFill>
                  <a:schemeClr val="dk1"/>
                </a:solidFill>
                <a:latin typeface="Calibri"/>
                <a:ea typeface="Calibri"/>
                <a:cs typeface="Calibri"/>
                <a:sym typeface="Calibri"/>
              </a:rPr>
              <a:t>No forestry permitted, for example Ungulate Winter Range (GAR)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FF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FFC000"/>
                </a:solidFill>
                <a:latin typeface="Calibri"/>
                <a:ea typeface="Calibri"/>
                <a:cs typeface="Calibri"/>
                <a:sym typeface="Calibri"/>
              </a:rPr>
              <a:t>High:  </a:t>
            </a:r>
            <a:r>
              <a:rPr lang="en-US" sz="2400" b="0" i="0" u="none" strike="noStrike" cap="none">
                <a:solidFill>
                  <a:schemeClr val="dk1"/>
                </a:solidFill>
                <a:latin typeface="Calibri"/>
                <a:ea typeface="Calibri"/>
                <a:cs typeface="Calibri"/>
                <a:sym typeface="Calibri"/>
              </a:rPr>
              <a:t>98% protection, tiny bit of harvest may bleed into these areas but only 2% incursion. Example: Old Growth Management Areas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6076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4" name="Google Shape;144;g15e0ff9c6b4_0_2" descr="Map&#10;&#10;Description automatically generated"/>
          <p:cNvPicPr preferRelativeResize="0">
            <a:picLocks noGrp="1"/>
          </p:cNvPicPr>
          <p:nvPr>
            <p:ph type="body" idx="1"/>
          </p:nvPr>
        </p:nvPicPr>
        <p:blipFill rotWithShape="1">
          <a:blip r:embed="rId3">
            <a:alphaModFix/>
          </a:blip>
          <a:srcRect/>
          <a:stretch/>
        </p:blipFill>
        <p:spPr>
          <a:xfrm>
            <a:off x="2685537" y="143300"/>
            <a:ext cx="5417641" cy="6294061"/>
          </a:xfrm>
          <a:prstGeom prst="rect">
            <a:avLst/>
          </a:prstGeom>
          <a:noFill/>
          <a:ln>
            <a:noFill/>
          </a:ln>
        </p:spPr>
      </p:pic>
      <p:pic>
        <p:nvPicPr>
          <p:cNvPr id="9" name="Picture 8" descr="Chart&#10;&#10;Description automatically generated">
            <a:extLst>
              <a:ext uri="{FF2B5EF4-FFF2-40B4-BE49-F238E27FC236}">
                <a16:creationId xmlns:a16="http://schemas.microsoft.com/office/drawing/2014/main" id="{C2C3B907-71A6-5FBC-CE33-AFFC007784ED}"/>
              </a:ext>
            </a:extLst>
          </p:cNvPr>
          <p:cNvPicPr>
            <a:picLocks noChangeAspect="1"/>
          </p:cNvPicPr>
          <p:nvPr/>
        </p:nvPicPr>
        <p:blipFill>
          <a:blip r:embed="rId4"/>
          <a:stretch>
            <a:fillRect/>
          </a:stretch>
        </p:blipFill>
        <p:spPr>
          <a:xfrm>
            <a:off x="8542951" y="69628"/>
            <a:ext cx="2670481" cy="1832683"/>
          </a:xfrm>
          <a:prstGeom prst="rect">
            <a:avLst/>
          </a:prstGeom>
        </p:spPr>
      </p:pic>
      <p:pic>
        <p:nvPicPr>
          <p:cNvPr id="11" name="Picture 10" descr="Chart, line chart&#10;&#10;Description automatically generated">
            <a:extLst>
              <a:ext uri="{FF2B5EF4-FFF2-40B4-BE49-F238E27FC236}">
                <a16:creationId xmlns:a16="http://schemas.microsoft.com/office/drawing/2014/main" id="{FC031FDF-2034-E701-7E92-4AEFCCA9AA08}"/>
              </a:ext>
            </a:extLst>
          </p:cNvPr>
          <p:cNvPicPr>
            <a:picLocks noChangeAspect="1"/>
          </p:cNvPicPr>
          <p:nvPr/>
        </p:nvPicPr>
        <p:blipFill>
          <a:blip r:embed="rId5"/>
          <a:stretch>
            <a:fillRect/>
          </a:stretch>
        </p:blipFill>
        <p:spPr>
          <a:xfrm>
            <a:off x="8542950" y="2045878"/>
            <a:ext cx="2670481" cy="1844740"/>
          </a:xfrm>
          <a:prstGeom prst="rect">
            <a:avLst/>
          </a:prstGeom>
        </p:spPr>
      </p:pic>
      <p:pic>
        <p:nvPicPr>
          <p:cNvPr id="13" name="Picture 12" descr="Chart, line chart&#10;&#10;Description automatically generated">
            <a:extLst>
              <a:ext uri="{FF2B5EF4-FFF2-40B4-BE49-F238E27FC236}">
                <a16:creationId xmlns:a16="http://schemas.microsoft.com/office/drawing/2014/main" id="{B9BFBA6C-E95D-95F0-3A6A-45BB0421E817}"/>
              </a:ext>
            </a:extLst>
          </p:cNvPr>
          <p:cNvPicPr>
            <a:picLocks noChangeAspect="1"/>
          </p:cNvPicPr>
          <p:nvPr/>
        </p:nvPicPr>
        <p:blipFill>
          <a:blip r:embed="rId6"/>
          <a:stretch>
            <a:fillRect/>
          </a:stretch>
        </p:blipFill>
        <p:spPr>
          <a:xfrm>
            <a:off x="9208077" y="4276475"/>
            <a:ext cx="2670481" cy="1869336"/>
          </a:xfrm>
          <a:prstGeom prst="rect">
            <a:avLst/>
          </a:prstGeom>
        </p:spPr>
      </p:pic>
      <p:pic>
        <p:nvPicPr>
          <p:cNvPr id="15" name="Picture 14" descr="Chart, line chart&#10;&#10;Description automatically generated">
            <a:extLst>
              <a:ext uri="{FF2B5EF4-FFF2-40B4-BE49-F238E27FC236}">
                <a16:creationId xmlns:a16="http://schemas.microsoft.com/office/drawing/2014/main" id="{78E4AE4F-D2BD-3326-A9AD-9495F526EB01}"/>
              </a:ext>
            </a:extLst>
          </p:cNvPr>
          <p:cNvPicPr>
            <a:picLocks noChangeAspect="1"/>
          </p:cNvPicPr>
          <p:nvPr/>
        </p:nvPicPr>
        <p:blipFill>
          <a:blip r:embed="rId7"/>
          <a:stretch>
            <a:fillRect/>
          </a:stretch>
        </p:blipFill>
        <p:spPr>
          <a:xfrm>
            <a:off x="4478201" y="4326999"/>
            <a:ext cx="2588347" cy="1774401"/>
          </a:xfrm>
          <a:prstGeom prst="rect">
            <a:avLst/>
          </a:prstGeom>
        </p:spPr>
      </p:pic>
      <p:pic>
        <p:nvPicPr>
          <p:cNvPr id="17" name="Picture 16" descr="Chart, line chart&#10;&#10;Description automatically generated">
            <a:extLst>
              <a:ext uri="{FF2B5EF4-FFF2-40B4-BE49-F238E27FC236}">
                <a16:creationId xmlns:a16="http://schemas.microsoft.com/office/drawing/2014/main" id="{B0AEA3CF-8E95-500B-DD71-7B89BECD5704}"/>
              </a:ext>
            </a:extLst>
          </p:cNvPr>
          <p:cNvPicPr>
            <a:picLocks noChangeAspect="1"/>
          </p:cNvPicPr>
          <p:nvPr/>
        </p:nvPicPr>
        <p:blipFill>
          <a:blip r:embed="rId8"/>
          <a:stretch>
            <a:fillRect/>
          </a:stretch>
        </p:blipFill>
        <p:spPr>
          <a:xfrm>
            <a:off x="51146" y="143300"/>
            <a:ext cx="2555750" cy="1698441"/>
          </a:xfrm>
          <a:prstGeom prst="rect">
            <a:avLst/>
          </a:prstGeom>
        </p:spPr>
      </p:pic>
      <p:pic>
        <p:nvPicPr>
          <p:cNvPr id="19" name="Picture 18" descr="Chart, line chart&#10;&#10;Description automatically generated">
            <a:extLst>
              <a:ext uri="{FF2B5EF4-FFF2-40B4-BE49-F238E27FC236}">
                <a16:creationId xmlns:a16="http://schemas.microsoft.com/office/drawing/2014/main" id="{4088A379-F759-FE5D-AEDC-7A7041F378CB}"/>
              </a:ext>
            </a:extLst>
          </p:cNvPr>
          <p:cNvPicPr>
            <a:picLocks noChangeAspect="1"/>
          </p:cNvPicPr>
          <p:nvPr/>
        </p:nvPicPr>
        <p:blipFill>
          <a:blip r:embed="rId9"/>
          <a:stretch>
            <a:fillRect/>
          </a:stretch>
        </p:blipFill>
        <p:spPr>
          <a:xfrm>
            <a:off x="-102769" y="3260978"/>
            <a:ext cx="2776808" cy="1768668"/>
          </a:xfrm>
          <a:prstGeom prst="rect">
            <a:avLst/>
          </a:prstGeom>
        </p:spPr>
      </p:pic>
      <p:cxnSp>
        <p:nvCxnSpPr>
          <p:cNvPr id="24" name="Straight Arrow Connector 23">
            <a:extLst>
              <a:ext uri="{FF2B5EF4-FFF2-40B4-BE49-F238E27FC236}">
                <a16:creationId xmlns:a16="http://schemas.microsoft.com/office/drawing/2014/main" id="{C2BBD9AB-BEC2-0BD5-3F03-995D03A82088}"/>
              </a:ext>
            </a:extLst>
          </p:cNvPr>
          <p:cNvCxnSpPr>
            <a:cxnSpLocks/>
          </p:cNvCxnSpPr>
          <p:nvPr/>
        </p:nvCxnSpPr>
        <p:spPr>
          <a:xfrm flipV="1">
            <a:off x="5181599" y="3429028"/>
            <a:ext cx="212758" cy="110690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0" name="Straight Arrow Connector 29">
            <a:extLst>
              <a:ext uri="{FF2B5EF4-FFF2-40B4-BE49-F238E27FC236}">
                <a16:creationId xmlns:a16="http://schemas.microsoft.com/office/drawing/2014/main" id="{1E413577-C2FC-5A4B-F4CF-B33B99C4D9D9}"/>
              </a:ext>
            </a:extLst>
          </p:cNvPr>
          <p:cNvCxnSpPr>
            <a:cxnSpLocks/>
          </p:cNvCxnSpPr>
          <p:nvPr/>
        </p:nvCxnSpPr>
        <p:spPr>
          <a:xfrm flipH="1" flipV="1">
            <a:off x="7584863" y="5028090"/>
            <a:ext cx="1623214" cy="27179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2" name="Straight Arrow Connector 31">
            <a:extLst>
              <a:ext uri="{FF2B5EF4-FFF2-40B4-BE49-F238E27FC236}">
                <a16:creationId xmlns:a16="http://schemas.microsoft.com/office/drawing/2014/main" id="{481CD89C-7450-1E85-133A-B98CA8C76AF0}"/>
              </a:ext>
            </a:extLst>
          </p:cNvPr>
          <p:cNvCxnSpPr>
            <a:cxnSpLocks/>
            <a:stCxn id="11" idx="1"/>
          </p:cNvCxnSpPr>
          <p:nvPr/>
        </p:nvCxnSpPr>
        <p:spPr>
          <a:xfrm flipH="1">
            <a:off x="7066548" y="2968248"/>
            <a:ext cx="1476402" cy="4276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5" name="Straight Arrow Connector 34">
            <a:extLst>
              <a:ext uri="{FF2B5EF4-FFF2-40B4-BE49-F238E27FC236}">
                <a16:creationId xmlns:a16="http://schemas.microsoft.com/office/drawing/2014/main" id="{654AF585-1D66-0CBB-1956-5D7C0EB0679B}"/>
              </a:ext>
            </a:extLst>
          </p:cNvPr>
          <p:cNvCxnSpPr>
            <a:cxnSpLocks/>
          </p:cNvCxnSpPr>
          <p:nvPr/>
        </p:nvCxnSpPr>
        <p:spPr>
          <a:xfrm flipH="1">
            <a:off x="6753726" y="1071479"/>
            <a:ext cx="1789225" cy="48663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6" name="Straight Arrow Connector 35">
            <a:extLst>
              <a:ext uri="{FF2B5EF4-FFF2-40B4-BE49-F238E27FC236}">
                <a16:creationId xmlns:a16="http://schemas.microsoft.com/office/drawing/2014/main" id="{39FF9752-B654-ABF7-CA18-A4390908C905}"/>
              </a:ext>
            </a:extLst>
          </p:cNvPr>
          <p:cNvCxnSpPr>
            <a:cxnSpLocks/>
          </p:cNvCxnSpPr>
          <p:nvPr/>
        </p:nvCxnSpPr>
        <p:spPr>
          <a:xfrm>
            <a:off x="2685537" y="1071479"/>
            <a:ext cx="2752738" cy="48663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6" name="Straight Arrow Connector 45">
            <a:extLst>
              <a:ext uri="{FF2B5EF4-FFF2-40B4-BE49-F238E27FC236}">
                <a16:creationId xmlns:a16="http://schemas.microsoft.com/office/drawing/2014/main" id="{32850229-9BF5-7921-3292-17E5B41C94D7}"/>
              </a:ext>
            </a:extLst>
          </p:cNvPr>
          <p:cNvCxnSpPr>
            <a:cxnSpLocks/>
          </p:cNvCxnSpPr>
          <p:nvPr/>
        </p:nvCxnSpPr>
        <p:spPr>
          <a:xfrm flipV="1">
            <a:off x="2674039" y="2213811"/>
            <a:ext cx="1849835" cy="13843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6" name="Text Placeholder 2">
            <a:extLst>
              <a:ext uri="{FF2B5EF4-FFF2-40B4-BE49-F238E27FC236}">
                <a16:creationId xmlns:a16="http://schemas.microsoft.com/office/drawing/2014/main" id="{4117ED56-DD4A-5035-C608-6A901A5D5F46}"/>
              </a:ext>
            </a:extLst>
          </p:cNvPr>
          <p:cNvSpPr txBox="1">
            <a:spLocks/>
          </p:cNvSpPr>
          <p:nvPr/>
        </p:nvSpPr>
        <p:spPr>
          <a:xfrm>
            <a:off x="8873067" y="6436652"/>
            <a:ext cx="2929005" cy="42134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Font typeface="Arial"/>
              <a:buNone/>
            </a:pPr>
            <a:r>
              <a:rPr lang="en-US" sz="1600" dirty="0">
                <a:solidFill>
                  <a:schemeClr val="tx1"/>
                </a:solidFill>
                <a:latin typeface="Calibri Light" panose="020F0302020204030204" pitchFamily="34" charset="0"/>
                <a:cs typeface="Calibri Light" panose="020F0302020204030204" pitchFamily="34" charset="0"/>
              </a:rPr>
              <a:t>Ernst 2022 &amp; Lamb et al. 2023 </a:t>
            </a:r>
          </a:p>
        </p:txBody>
      </p:sp>
      <p:sp>
        <p:nvSpPr>
          <p:cNvPr id="2" name="TextBox 1">
            <a:extLst>
              <a:ext uri="{FF2B5EF4-FFF2-40B4-BE49-F238E27FC236}">
                <a16:creationId xmlns:a16="http://schemas.microsoft.com/office/drawing/2014/main" id="{FB35BDF3-E9C4-58F2-FA4F-D4D79C5C8042}"/>
              </a:ext>
            </a:extLst>
          </p:cNvPr>
          <p:cNvSpPr txBox="1"/>
          <p:nvPr/>
        </p:nvSpPr>
        <p:spPr>
          <a:xfrm>
            <a:off x="1142520" y="555172"/>
            <a:ext cx="1444814" cy="307777"/>
          </a:xfrm>
          <a:prstGeom prst="rect">
            <a:avLst/>
          </a:prstGeom>
          <a:noFill/>
        </p:spPr>
        <p:txBody>
          <a:bodyPr wrap="square" rtlCol="0">
            <a:spAutoFit/>
          </a:bodyPr>
          <a:lstStyle/>
          <a:p>
            <a:r>
              <a:rPr lang="en-US" b="1" dirty="0">
                <a:solidFill>
                  <a:srgbClr val="C00000"/>
                </a:solidFill>
              </a:rPr>
              <a:t>n=212 (2021) </a:t>
            </a:r>
          </a:p>
        </p:txBody>
      </p:sp>
      <p:sp>
        <p:nvSpPr>
          <p:cNvPr id="3" name="TextBox 2">
            <a:extLst>
              <a:ext uri="{FF2B5EF4-FFF2-40B4-BE49-F238E27FC236}">
                <a16:creationId xmlns:a16="http://schemas.microsoft.com/office/drawing/2014/main" id="{28F85438-DCE6-F81C-58AC-B4BE81EED8E1}"/>
              </a:ext>
            </a:extLst>
          </p:cNvPr>
          <p:cNvSpPr txBox="1"/>
          <p:nvPr/>
        </p:nvSpPr>
        <p:spPr>
          <a:xfrm>
            <a:off x="1120951" y="3736729"/>
            <a:ext cx="1444814" cy="307777"/>
          </a:xfrm>
          <a:prstGeom prst="rect">
            <a:avLst/>
          </a:prstGeom>
          <a:noFill/>
        </p:spPr>
        <p:txBody>
          <a:bodyPr wrap="square" rtlCol="0">
            <a:spAutoFit/>
          </a:bodyPr>
          <a:lstStyle/>
          <a:p>
            <a:r>
              <a:rPr lang="en-US" b="1" dirty="0">
                <a:solidFill>
                  <a:srgbClr val="C00000"/>
                </a:solidFill>
              </a:rPr>
              <a:t>n=35 (2021) </a:t>
            </a:r>
          </a:p>
        </p:txBody>
      </p:sp>
      <p:sp>
        <p:nvSpPr>
          <p:cNvPr id="4" name="TextBox 3">
            <a:extLst>
              <a:ext uri="{FF2B5EF4-FFF2-40B4-BE49-F238E27FC236}">
                <a16:creationId xmlns:a16="http://schemas.microsoft.com/office/drawing/2014/main" id="{B95122F4-ACEE-D645-AF84-A8B245E021D1}"/>
              </a:ext>
            </a:extLst>
          </p:cNvPr>
          <p:cNvSpPr txBox="1"/>
          <p:nvPr/>
        </p:nvSpPr>
        <p:spPr>
          <a:xfrm>
            <a:off x="5621734" y="4992112"/>
            <a:ext cx="1444814" cy="307777"/>
          </a:xfrm>
          <a:prstGeom prst="rect">
            <a:avLst/>
          </a:prstGeom>
          <a:noFill/>
        </p:spPr>
        <p:txBody>
          <a:bodyPr wrap="square" rtlCol="0">
            <a:spAutoFit/>
          </a:bodyPr>
          <a:lstStyle/>
          <a:p>
            <a:r>
              <a:rPr lang="en-US" b="1" dirty="0">
                <a:solidFill>
                  <a:srgbClr val="C00000"/>
                </a:solidFill>
              </a:rPr>
              <a:t>n=10 (2021) </a:t>
            </a:r>
          </a:p>
        </p:txBody>
      </p:sp>
      <p:sp>
        <p:nvSpPr>
          <p:cNvPr id="5" name="TextBox 4">
            <a:extLst>
              <a:ext uri="{FF2B5EF4-FFF2-40B4-BE49-F238E27FC236}">
                <a16:creationId xmlns:a16="http://schemas.microsoft.com/office/drawing/2014/main" id="{36DB8319-098C-417A-19B7-98C5F231DD02}"/>
              </a:ext>
            </a:extLst>
          </p:cNvPr>
          <p:cNvSpPr txBox="1"/>
          <p:nvPr/>
        </p:nvSpPr>
        <p:spPr>
          <a:xfrm>
            <a:off x="9517961" y="2598184"/>
            <a:ext cx="1444814" cy="307777"/>
          </a:xfrm>
          <a:prstGeom prst="rect">
            <a:avLst/>
          </a:prstGeom>
          <a:noFill/>
        </p:spPr>
        <p:txBody>
          <a:bodyPr wrap="square" rtlCol="0">
            <a:spAutoFit/>
          </a:bodyPr>
          <a:lstStyle/>
          <a:p>
            <a:r>
              <a:rPr lang="en-US" b="1" dirty="0">
                <a:solidFill>
                  <a:schemeClr val="tx1"/>
                </a:solidFill>
              </a:rPr>
              <a:t>n= 1 (2022) </a:t>
            </a:r>
          </a:p>
        </p:txBody>
      </p:sp>
      <p:sp>
        <p:nvSpPr>
          <p:cNvPr id="6" name="TextBox 5">
            <a:extLst>
              <a:ext uri="{FF2B5EF4-FFF2-40B4-BE49-F238E27FC236}">
                <a16:creationId xmlns:a16="http://schemas.microsoft.com/office/drawing/2014/main" id="{3871373B-6CD4-8584-33CC-782992C16E59}"/>
              </a:ext>
            </a:extLst>
          </p:cNvPr>
          <p:cNvSpPr txBox="1"/>
          <p:nvPr/>
        </p:nvSpPr>
        <p:spPr>
          <a:xfrm>
            <a:off x="9506463" y="603297"/>
            <a:ext cx="1444814" cy="307777"/>
          </a:xfrm>
          <a:prstGeom prst="rect">
            <a:avLst/>
          </a:prstGeom>
          <a:noFill/>
        </p:spPr>
        <p:txBody>
          <a:bodyPr wrap="square" rtlCol="0">
            <a:spAutoFit/>
          </a:bodyPr>
          <a:lstStyle/>
          <a:p>
            <a:r>
              <a:rPr lang="en-US" b="1" dirty="0">
                <a:solidFill>
                  <a:srgbClr val="C00000"/>
                </a:solidFill>
              </a:rPr>
              <a:t>n=14 (2000) </a:t>
            </a:r>
          </a:p>
        </p:txBody>
      </p:sp>
      <p:sp>
        <p:nvSpPr>
          <p:cNvPr id="7" name="TextBox 6">
            <a:extLst>
              <a:ext uri="{FF2B5EF4-FFF2-40B4-BE49-F238E27FC236}">
                <a16:creationId xmlns:a16="http://schemas.microsoft.com/office/drawing/2014/main" id="{AD512183-3C1E-F38D-8DED-1B43E0C290C5}"/>
              </a:ext>
            </a:extLst>
          </p:cNvPr>
          <p:cNvSpPr txBox="1"/>
          <p:nvPr/>
        </p:nvSpPr>
        <p:spPr>
          <a:xfrm>
            <a:off x="10228870" y="4838223"/>
            <a:ext cx="1444814" cy="307777"/>
          </a:xfrm>
          <a:prstGeom prst="rect">
            <a:avLst/>
          </a:prstGeom>
          <a:noFill/>
        </p:spPr>
        <p:txBody>
          <a:bodyPr wrap="square" rtlCol="0">
            <a:spAutoFit/>
          </a:bodyPr>
          <a:lstStyle/>
          <a:p>
            <a:r>
              <a:rPr lang="en-US" b="1" dirty="0">
                <a:solidFill>
                  <a:srgbClr val="C00000"/>
                </a:solidFill>
              </a:rPr>
              <a:t>n=30 (2021)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dvocates say loggers aren't doing enough to save old-growth forests near  Revelstoke, B.C. | CBC News">
            <a:extLst>
              <a:ext uri="{FF2B5EF4-FFF2-40B4-BE49-F238E27FC236}">
                <a16:creationId xmlns:a16="http://schemas.microsoft.com/office/drawing/2014/main" id="{759181ED-5CD3-F52A-5A00-30A34C0029AB}"/>
              </a:ext>
            </a:extLst>
          </p:cNvPr>
          <p:cNvPicPr>
            <a:picLocks noChangeAspect="1" noChangeArrowheads="1"/>
          </p:cNvPicPr>
          <p:nvPr/>
        </p:nvPicPr>
        <p:blipFill rotWithShape="1">
          <a:blip r:embed="rId3">
            <a:alphaModFix amt="92000"/>
            <a:extLst>
              <a:ext uri="{BEBA8EAE-BF5A-486C-A8C5-ECC9F3942E4B}">
                <a14:imgProps xmlns:a14="http://schemas.microsoft.com/office/drawing/2010/main">
                  <a14:imgLayer r:embed="rId4">
                    <a14:imgEffect>
                      <a14:brightnessContrast bright="-58000"/>
                    </a14:imgEffect>
                  </a14:imgLayer>
                </a14:imgProps>
              </a:ext>
              <a:ext uri="{28A0092B-C50C-407E-A947-70E740481C1C}">
                <a14:useLocalDpi xmlns:a14="http://schemas.microsoft.com/office/drawing/2010/main" val="0"/>
              </a:ext>
            </a:extLst>
          </a:blip>
          <a:srcRect t="15730"/>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A127C74-0520-BF9E-2C01-C1EB94003003}"/>
              </a:ext>
            </a:extLst>
          </p:cNvPr>
          <p:cNvSpPr>
            <a:spLocks noGrp="1"/>
          </p:cNvSpPr>
          <p:nvPr>
            <p:ph type="title"/>
          </p:nvPr>
        </p:nvSpPr>
        <p:spPr>
          <a:xfrm>
            <a:off x="-1031771" y="-132584"/>
            <a:ext cx="6724357" cy="1029995"/>
          </a:xfrm>
        </p:spPr>
        <p:txBody>
          <a:bodyPr vert="horz" lIns="91440" tIns="45720" rIns="91440" bIns="45720" rtlCol="0" anchor="b">
            <a:normAutofit/>
          </a:bodyPr>
          <a:lstStyle/>
          <a:p>
            <a:pPr algn="ctr"/>
            <a:r>
              <a:rPr lang="en-US" sz="4800" dirty="0">
                <a:solidFill>
                  <a:srgbClr val="FFFFFF"/>
                </a:solidFill>
                <a:latin typeface="Calibri Light" panose="020F0302020204030204" pitchFamily="34" charset="0"/>
                <a:cs typeface="Calibri Light" panose="020F0302020204030204" pitchFamily="34" charset="0"/>
              </a:rPr>
              <a:t>How we got here</a:t>
            </a:r>
          </a:p>
        </p:txBody>
      </p:sp>
      <p:sp>
        <p:nvSpPr>
          <p:cNvPr id="11" name="TextBox 10">
            <a:extLst>
              <a:ext uri="{FF2B5EF4-FFF2-40B4-BE49-F238E27FC236}">
                <a16:creationId xmlns:a16="http://schemas.microsoft.com/office/drawing/2014/main" id="{B15BE3B7-3407-D890-EC47-4075A2DC6751}"/>
              </a:ext>
            </a:extLst>
          </p:cNvPr>
          <p:cNvSpPr txBox="1"/>
          <p:nvPr/>
        </p:nvSpPr>
        <p:spPr>
          <a:xfrm>
            <a:off x="9491326" y="6448847"/>
            <a:ext cx="3210232" cy="307777"/>
          </a:xfrm>
          <a:prstGeom prst="rect">
            <a:avLst/>
          </a:prstGeom>
          <a:noFill/>
        </p:spPr>
        <p:txBody>
          <a:bodyPr wrap="square" rtlCol="0">
            <a:spAutoFit/>
          </a:bodyPr>
          <a:lstStyle/>
          <a:p>
            <a:r>
              <a:rPr lang="en-US" dirty="0" err="1">
                <a:solidFill>
                  <a:schemeClr val="bg1"/>
                </a:solidFill>
              </a:rPr>
              <a:t>Vernett</a:t>
            </a:r>
            <a:r>
              <a:rPr lang="en-US" dirty="0">
                <a:solidFill>
                  <a:schemeClr val="bg1"/>
                </a:solidFill>
              </a:rPr>
              <a:t> &amp; Kulkarni 2022 - CBC</a:t>
            </a:r>
          </a:p>
        </p:txBody>
      </p:sp>
      <p:pic>
        <p:nvPicPr>
          <p:cNvPr id="6" name="Picture 5">
            <a:extLst>
              <a:ext uri="{FF2B5EF4-FFF2-40B4-BE49-F238E27FC236}">
                <a16:creationId xmlns:a16="http://schemas.microsoft.com/office/drawing/2014/main" id="{37136BC7-024F-9AB9-6EAF-79C9943F003D}"/>
              </a:ext>
            </a:extLst>
          </p:cNvPr>
          <p:cNvPicPr>
            <a:picLocks noChangeAspect="1"/>
          </p:cNvPicPr>
          <p:nvPr/>
        </p:nvPicPr>
        <p:blipFill>
          <a:blip r:embed="rId5"/>
          <a:stretch>
            <a:fillRect/>
          </a:stretch>
        </p:blipFill>
        <p:spPr>
          <a:xfrm>
            <a:off x="326892" y="914400"/>
            <a:ext cx="5887927" cy="5688336"/>
          </a:xfrm>
          <a:prstGeom prst="rect">
            <a:avLst/>
          </a:prstGeom>
        </p:spPr>
      </p:pic>
      <p:sp>
        <p:nvSpPr>
          <p:cNvPr id="7" name="TextBox 6">
            <a:extLst>
              <a:ext uri="{FF2B5EF4-FFF2-40B4-BE49-F238E27FC236}">
                <a16:creationId xmlns:a16="http://schemas.microsoft.com/office/drawing/2014/main" id="{2519BC90-834E-C362-A8AD-2C8361A3C3DC}"/>
              </a:ext>
            </a:extLst>
          </p:cNvPr>
          <p:cNvSpPr txBox="1"/>
          <p:nvPr/>
        </p:nvSpPr>
        <p:spPr>
          <a:xfrm>
            <a:off x="4087470" y="6176370"/>
            <a:ext cx="3210232" cy="307777"/>
          </a:xfrm>
          <a:prstGeom prst="rect">
            <a:avLst/>
          </a:prstGeom>
          <a:noFill/>
        </p:spPr>
        <p:txBody>
          <a:bodyPr wrap="square" rtlCol="0">
            <a:spAutoFit/>
          </a:bodyPr>
          <a:lstStyle/>
          <a:p>
            <a:r>
              <a:rPr lang="en-US" dirty="0">
                <a:solidFill>
                  <a:schemeClr val="bg1"/>
                </a:solidFill>
              </a:rPr>
              <a:t>Serrouya et al. 2019</a:t>
            </a:r>
          </a:p>
        </p:txBody>
      </p:sp>
    </p:spTree>
    <p:extLst>
      <p:ext uri="{BB962C8B-B14F-4D97-AF65-F5344CB8AC3E}">
        <p14:creationId xmlns:p14="http://schemas.microsoft.com/office/powerpoint/2010/main" val="344411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4E9F8EA-E563-A0CD-E4BA-554BB926F3B0}"/>
              </a:ext>
            </a:extLst>
          </p:cNvPr>
          <p:cNvCxnSpPr>
            <a:cxnSpLocks/>
          </p:cNvCxnSpPr>
          <p:nvPr/>
        </p:nvCxnSpPr>
        <p:spPr>
          <a:xfrm>
            <a:off x="3487783" y="744583"/>
            <a:ext cx="0" cy="4480560"/>
          </a:xfrm>
          <a:prstGeom prst="line">
            <a:avLst/>
          </a:prstGeom>
          <a:ln w="28575"/>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19EB00A5-2D26-E2A5-D0DD-AAE804F857EB}"/>
              </a:ext>
            </a:extLst>
          </p:cNvPr>
          <p:cNvCxnSpPr>
            <a:cxnSpLocks/>
          </p:cNvCxnSpPr>
          <p:nvPr/>
        </p:nvCxnSpPr>
        <p:spPr>
          <a:xfrm flipH="1">
            <a:off x="3487783" y="5225143"/>
            <a:ext cx="5408023" cy="0"/>
          </a:xfrm>
          <a:prstGeom prst="line">
            <a:avLst/>
          </a:prstGeom>
          <a:ln w="28575"/>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73F2FA05-1E3F-518E-8391-0F21A0F88129}"/>
              </a:ext>
            </a:extLst>
          </p:cNvPr>
          <p:cNvSpPr txBox="1"/>
          <p:nvPr/>
        </p:nvSpPr>
        <p:spPr>
          <a:xfrm rot="16200000">
            <a:off x="514338" y="2311154"/>
            <a:ext cx="3247660" cy="724416"/>
          </a:xfrm>
          <a:prstGeom prst="rect">
            <a:avLst/>
          </a:prstGeom>
          <a:noFill/>
        </p:spPr>
        <p:txBody>
          <a:bodyPr wrap="square" rtlCol="0">
            <a:spAutoFit/>
          </a:bodyPr>
          <a:lstStyle/>
          <a:p>
            <a:r>
              <a:rPr lang="en-US" sz="4000" b="1" dirty="0">
                <a:solidFill>
                  <a:schemeClr val="accent6">
                    <a:lumMod val="50000"/>
                  </a:schemeClr>
                </a:solidFill>
                <a:latin typeface="+mj-lt"/>
                <a:cs typeface="Calibri" panose="020F0502020204030204" pitchFamily="34" charset="0"/>
              </a:rPr>
              <a:t>Forest Age </a:t>
            </a:r>
          </a:p>
        </p:txBody>
      </p:sp>
      <p:sp>
        <p:nvSpPr>
          <p:cNvPr id="12" name="TextBox 11">
            <a:extLst>
              <a:ext uri="{FF2B5EF4-FFF2-40B4-BE49-F238E27FC236}">
                <a16:creationId xmlns:a16="http://schemas.microsoft.com/office/drawing/2014/main" id="{E3DA76F5-36AA-EEED-D4CD-D12145217C7C}"/>
              </a:ext>
            </a:extLst>
          </p:cNvPr>
          <p:cNvSpPr txBox="1"/>
          <p:nvPr/>
        </p:nvSpPr>
        <p:spPr>
          <a:xfrm>
            <a:off x="2399717" y="4881562"/>
            <a:ext cx="2050869" cy="400110"/>
          </a:xfrm>
          <a:prstGeom prst="rect">
            <a:avLst/>
          </a:prstGeom>
          <a:noFill/>
        </p:spPr>
        <p:txBody>
          <a:bodyPr wrap="square" rtlCol="0">
            <a:spAutoFit/>
          </a:bodyPr>
          <a:lstStyle/>
          <a:p>
            <a:r>
              <a:rPr lang="en-US" sz="2000" b="1" dirty="0">
                <a:solidFill>
                  <a:schemeClr val="accent6">
                    <a:lumMod val="75000"/>
                  </a:schemeClr>
                </a:solidFill>
              </a:rPr>
              <a:t>Young</a:t>
            </a:r>
          </a:p>
        </p:txBody>
      </p:sp>
      <p:sp>
        <p:nvSpPr>
          <p:cNvPr id="13" name="TextBox 12">
            <a:extLst>
              <a:ext uri="{FF2B5EF4-FFF2-40B4-BE49-F238E27FC236}">
                <a16:creationId xmlns:a16="http://schemas.microsoft.com/office/drawing/2014/main" id="{6B7EA448-0373-1691-BD0E-2008831DE321}"/>
              </a:ext>
            </a:extLst>
          </p:cNvPr>
          <p:cNvSpPr txBox="1"/>
          <p:nvPr/>
        </p:nvSpPr>
        <p:spPr>
          <a:xfrm>
            <a:off x="2500377" y="744582"/>
            <a:ext cx="2050869" cy="400110"/>
          </a:xfrm>
          <a:prstGeom prst="rect">
            <a:avLst/>
          </a:prstGeom>
          <a:noFill/>
        </p:spPr>
        <p:txBody>
          <a:bodyPr wrap="square" rtlCol="0">
            <a:spAutoFit/>
          </a:bodyPr>
          <a:lstStyle/>
          <a:p>
            <a:r>
              <a:rPr lang="en-US" sz="2000" b="1" dirty="0">
                <a:solidFill>
                  <a:schemeClr val="accent6">
                    <a:lumMod val="75000"/>
                  </a:schemeClr>
                </a:solidFill>
              </a:rPr>
              <a:t>Old </a:t>
            </a:r>
          </a:p>
        </p:txBody>
      </p:sp>
      <p:sp>
        <p:nvSpPr>
          <p:cNvPr id="14" name="TextBox 13">
            <a:extLst>
              <a:ext uri="{FF2B5EF4-FFF2-40B4-BE49-F238E27FC236}">
                <a16:creationId xmlns:a16="http://schemas.microsoft.com/office/drawing/2014/main" id="{29D14165-094B-0627-63F3-C3C8A2B11AB8}"/>
              </a:ext>
            </a:extLst>
          </p:cNvPr>
          <p:cNvSpPr txBox="1"/>
          <p:nvPr/>
        </p:nvSpPr>
        <p:spPr>
          <a:xfrm>
            <a:off x="3882408" y="5969166"/>
            <a:ext cx="4427183" cy="707886"/>
          </a:xfrm>
          <a:prstGeom prst="rect">
            <a:avLst/>
          </a:prstGeom>
          <a:noFill/>
        </p:spPr>
        <p:txBody>
          <a:bodyPr wrap="square" rtlCol="0">
            <a:spAutoFit/>
          </a:bodyPr>
          <a:lstStyle/>
          <a:p>
            <a:r>
              <a:rPr lang="en-US" sz="4000" b="1" dirty="0">
                <a:solidFill>
                  <a:schemeClr val="accent2">
                    <a:lumMod val="75000"/>
                  </a:schemeClr>
                </a:solidFill>
                <a:latin typeface="+mj-lt"/>
                <a:cs typeface="Calibri" panose="020F0502020204030204" pitchFamily="34" charset="0"/>
              </a:rPr>
              <a:t>Predator Hunting</a:t>
            </a:r>
          </a:p>
        </p:txBody>
      </p:sp>
      <p:sp>
        <p:nvSpPr>
          <p:cNvPr id="15" name="TextBox 14">
            <a:extLst>
              <a:ext uri="{FF2B5EF4-FFF2-40B4-BE49-F238E27FC236}">
                <a16:creationId xmlns:a16="http://schemas.microsoft.com/office/drawing/2014/main" id="{045B3C5E-58C8-F849-6EF1-349A85339A91}"/>
              </a:ext>
            </a:extLst>
          </p:cNvPr>
          <p:cNvSpPr txBox="1"/>
          <p:nvPr/>
        </p:nvSpPr>
        <p:spPr>
          <a:xfrm>
            <a:off x="3296195" y="5387346"/>
            <a:ext cx="2050869" cy="400110"/>
          </a:xfrm>
          <a:prstGeom prst="rect">
            <a:avLst/>
          </a:prstGeom>
          <a:noFill/>
        </p:spPr>
        <p:txBody>
          <a:bodyPr wrap="square" rtlCol="0">
            <a:spAutoFit/>
          </a:bodyPr>
          <a:lstStyle/>
          <a:p>
            <a:r>
              <a:rPr lang="en-US" sz="2000" b="1" dirty="0">
                <a:solidFill>
                  <a:schemeClr val="accent2">
                    <a:lumMod val="75000"/>
                  </a:schemeClr>
                </a:solidFill>
              </a:rPr>
              <a:t>Ground  </a:t>
            </a:r>
          </a:p>
        </p:txBody>
      </p:sp>
      <p:sp>
        <p:nvSpPr>
          <p:cNvPr id="16" name="TextBox 15">
            <a:extLst>
              <a:ext uri="{FF2B5EF4-FFF2-40B4-BE49-F238E27FC236}">
                <a16:creationId xmlns:a16="http://schemas.microsoft.com/office/drawing/2014/main" id="{705BB51C-C8D1-F082-B11E-7AD3675757C1}"/>
              </a:ext>
            </a:extLst>
          </p:cNvPr>
          <p:cNvSpPr txBox="1"/>
          <p:nvPr/>
        </p:nvSpPr>
        <p:spPr>
          <a:xfrm>
            <a:off x="7981405" y="5398807"/>
            <a:ext cx="2050869" cy="400110"/>
          </a:xfrm>
          <a:prstGeom prst="rect">
            <a:avLst/>
          </a:prstGeom>
          <a:noFill/>
        </p:spPr>
        <p:txBody>
          <a:bodyPr wrap="square" rtlCol="0">
            <a:spAutoFit/>
          </a:bodyPr>
          <a:lstStyle/>
          <a:p>
            <a:r>
              <a:rPr lang="en-US" sz="2000" b="1" dirty="0">
                <a:solidFill>
                  <a:schemeClr val="accent2">
                    <a:lumMod val="75000"/>
                  </a:schemeClr>
                </a:solidFill>
              </a:rPr>
              <a:t>Aerial </a:t>
            </a:r>
          </a:p>
        </p:txBody>
      </p:sp>
      <p:cxnSp>
        <p:nvCxnSpPr>
          <p:cNvPr id="17" name="Straight Connector 16">
            <a:extLst>
              <a:ext uri="{FF2B5EF4-FFF2-40B4-BE49-F238E27FC236}">
                <a16:creationId xmlns:a16="http://schemas.microsoft.com/office/drawing/2014/main" id="{9ED5621F-AAAC-E466-1368-EB3D92C79C45}"/>
              </a:ext>
            </a:extLst>
          </p:cNvPr>
          <p:cNvCxnSpPr>
            <a:cxnSpLocks/>
          </p:cNvCxnSpPr>
          <p:nvPr/>
        </p:nvCxnSpPr>
        <p:spPr>
          <a:xfrm>
            <a:off x="3757524" y="880936"/>
            <a:ext cx="4946694" cy="408028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sp>
        <p:nvSpPr>
          <p:cNvPr id="22" name="Oval 21">
            <a:extLst>
              <a:ext uri="{FF2B5EF4-FFF2-40B4-BE49-F238E27FC236}">
                <a16:creationId xmlns:a16="http://schemas.microsoft.com/office/drawing/2014/main" id="{6F85E6B7-D1B7-D0D7-CA31-A037803669D7}"/>
              </a:ext>
            </a:extLst>
          </p:cNvPr>
          <p:cNvSpPr/>
          <p:nvPr/>
        </p:nvSpPr>
        <p:spPr>
          <a:xfrm>
            <a:off x="3605349" y="640080"/>
            <a:ext cx="1690476" cy="1502229"/>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23" name="Oval 22">
            <a:extLst>
              <a:ext uri="{FF2B5EF4-FFF2-40B4-BE49-F238E27FC236}">
                <a16:creationId xmlns:a16="http://schemas.microsoft.com/office/drawing/2014/main" id="{A68C8CC7-206E-46C2-915E-B71D408A431E}"/>
              </a:ext>
            </a:extLst>
          </p:cNvPr>
          <p:cNvSpPr/>
          <p:nvPr/>
        </p:nvSpPr>
        <p:spPr>
          <a:xfrm rot="2773944">
            <a:off x="4649831" y="1806216"/>
            <a:ext cx="2159725" cy="144941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03963E3B-5E2B-097C-8D89-12AECDF7763A}"/>
              </a:ext>
            </a:extLst>
          </p:cNvPr>
          <p:cNvSpPr/>
          <p:nvPr/>
        </p:nvSpPr>
        <p:spPr>
          <a:xfrm rot="2773944">
            <a:off x="6506203" y="3229783"/>
            <a:ext cx="2159725" cy="144941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E9B889C-4281-EE53-6FAF-F34678B12589}"/>
              </a:ext>
            </a:extLst>
          </p:cNvPr>
          <p:cNvSpPr txBox="1"/>
          <p:nvPr/>
        </p:nvSpPr>
        <p:spPr>
          <a:xfrm rot="1534598">
            <a:off x="3763240" y="1107143"/>
            <a:ext cx="1828800" cy="307777"/>
          </a:xfrm>
          <a:prstGeom prst="rect">
            <a:avLst/>
          </a:prstGeom>
          <a:noFill/>
        </p:spPr>
        <p:txBody>
          <a:bodyPr wrap="square" rtlCol="0">
            <a:spAutoFit/>
          </a:bodyPr>
          <a:lstStyle/>
          <a:p>
            <a:r>
              <a:rPr lang="en-US" dirty="0"/>
              <a:t>(1) Self Sustaining </a:t>
            </a:r>
          </a:p>
        </p:txBody>
      </p:sp>
      <p:sp>
        <p:nvSpPr>
          <p:cNvPr id="26" name="TextBox 25">
            <a:extLst>
              <a:ext uri="{FF2B5EF4-FFF2-40B4-BE49-F238E27FC236}">
                <a16:creationId xmlns:a16="http://schemas.microsoft.com/office/drawing/2014/main" id="{73BA0CA3-BB4E-C585-304C-E41F91304F2D}"/>
              </a:ext>
            </a:extLst>
          </p:cNvPr>
          <p:cNvSpPr txBox="1"/>
          <p:nvPr/>
        </p:nvSpPr>
        <p:spPr>
          <a:xfrm rot="2120362">
            <a:off x="5041069" y="1999882"/>
            <a:ext cx="1784615" cy="523220"/>
          </a:xfrm>
          <a:prstGeom prst="rect">
            <a:avLst/>
          </a:prstGeom>
          <a:noFill/>
        </p:spPr>
        <p:txBody>
          <a:bodyPr wrap="square" rtlCol="0">
            <a:spAutoFit/>
          </a:bodyPr>
          <a:lstStyle/>
          <a:p>
            <a:r>
              <a:rPr lang="en-US" dirty="0"/>
              <a:t>(2) Self Sustaining with Assistance  </a:t>
            </a:r>
          </a:p>
        </p:txBody>
      </p:sp>
      <p:sp>
        <p:nvSpPr>
          <p:cNvPr id="27" name="TextBox 26">
            <a:extLst>
              <a:ext uri="{FF2B5EF4-FFF2-40B4-BE49-F238E27FC236}">
                <a16:creationId xmlns:a16="http://schemas.microsoft.com/office/drawing/2014/main" id="{F5E95D4F-7536-0E5F-ADB2-7E929A822484}"/>
              </a:ext>
            </a:extLst>
          </p:cNvPr>
          <p:cNvSpPr txBox="1"/>
          <p:nvPr/>
        </p:nvSpPr>
        <p:spPr>
          <a:xfrm rot="2489269">
            <a:off x="6771442" y="3554634"/>
            <a:ext cx="1828800" cy="523220"/>
          </a:xfrm>
          <a:prstGeom prst="rect">
            <a:avLst/>
          </a:prstGeom>
          <a:noFill/>
        </p:spPr>
        <p:txBody>
          <a:bodyPr wrap="square" rtlCol="0">
            <a:spAutoFit/>
          </a:bodyPr>
          <a:lstStyle/>
          <a:p>
            <a:r>
              <a:rPr lang="en-US" dirty="0"/>
              <a:t>(3) Maintain with Intervention </a:t>
            </a:r>
          </a:p>
        </p:txBody>
      </p:sp>
      <p:sp>
        <p:nvSpPr>
          <p:cNvPr id="29" name="TextBox 28">
            <a:extLst>
              <a:ext uri="{FF2B5EF4-FFF2-40B4-BE49-F238E27FC236}">
                <a16:creationId xmlns:a16="http://schemas.microsoft.com/office/drawing/2014/main" id="{077BD41D-1745-2B8C-26F7-C6E85744408B}"/>
              </a:ext>
            </a:extLst>
          </p:cNvPr>
          <p:cNvSpPr txBox="1"/>
          <p:nvPr/>
        </p:nvSpPr>
        <p:spPr>
          <a:xfrm>
            <a:off x="7118245" y="2180899"/>
            <a:ext cx="2540654" cy="400110"/>
          </a:xfrm>
          <a:prstGeom prst="rect">
            <a:avLst/>
          </a:prstGeom>
          <a:noFill/>
        </p:spPr>
        <p:txBody>
          <a:bodyPr wrap="square" rtlCol="0">
            <a:spAutoFit/>
          </a:bodyPr>
          <a:lstStyle/>
          <a:p>
            <a:r>
              <a:rPr lang="en-US" sz="2000" i="1" dirty="0">
                <a:solidFill>
                  <a:srgbClr val="0070C0"/>
                </a:solidFill>
              </a:rPr>
              <a:t>Caribou Sustained </a:t>
            </a:r>
          </a:p>
        </p:txBody>
      </p:sp>
      <p:sp>
        <p:nvSpPr>
          <p:cNvPr id="30" name="TextBox 29">
            <a:extLst>
              <a:ext uri="{FF2B5EF4-FFF2-40B4-BE49-F238E27FC236}">
                <a16:creationId xmlns:a16="http://schemas.microsoft.com/office/drawing/2014/main" id="{B5432120-C5CE-E327-F3D7-ABCA24E263ED}"/>
              </a:ext>
            </a:extLst>
          </p:cNvPr>
          <p:cNvSpPr txBox="1"/>
          <p:nvPr/>
        </p:nvSpPr>
        <p:spPr>
          <a:xfrm>
            <a:off x="3525811" y="4153544"/>
            <a:ext cx="2303659" cy="400110"/>
          </a:xfrm>
          <a:prstGeom prst="rect">
            <a:avLst/>
          </a:prstGeom>
          <a:noFill/>
        </p:spPr>
        <p:txBody>
          <a:bodyPr wrap="square" rtlCol="0">
            <a:spAutoFit/>
          </a:bodyPr>
          <a:lstStyle/>
          <a:p>
            <a:r>
              <a:rPr lang="en-US" sz="2000" i="1" dirty="0">
                <a:solidFill>
                  <a:srgbClr val="0070C0"/>
                </a:solidFill>
              </a:rPr>
              <a:t>Caribou Extinction </a:t>
            </a:r>
          </a:p>
        </p:txBody>
      </p:sp>
    </p:spTree>
    <p:extLst>
      <p:ext uri="{BB962C8B-B14F-4D97-AF65-F5344CB8AC3E}">
        <p14:creationId xmlns:p14="http://schemas.microsoft.com/office/powerpoint/2010/main" val="90892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6" grpId="0"/>
      <p:bldP spid="22" grpId="0" animBg="1"/>
      <p:bldP spid="23" grpId="0" animBg="1"/>
      <p:bldP spid="24" grpId="0" animBg="1"/>
      <p:bldP spid="25" grpId="0"/>
      <p:bldP spid="26" grpId="0"/>
      <p:bldP spid="27"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The Rare Inland Rainforest Around Kootenay Lake | Nelson Kootenay Lake  Tourism">
            <a:extLst>
              <a:ext uri="{FF2B5EF4-FFF2-40B4-BE49-F238E27FC236}">
                <a16:creationId xmlns:a16="http://schemas.microsoft.com/office/drawing/2014/main" id="{A605E659-53EB-EC7F-8F2D-02C43BE1DB28}"/>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l="20297" r="2370"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5826537-C1D2-2976-2104-E3E17B232BB0}"/>
              </a:ext>
            </a:extLst>
          </p:cNvPr>
          <p:cNvSpPr>
            <a:spLocks noGrp="1"/>
          </p:cNvSpPr>
          <p:nvPr>
            <p:ph type="title"/>
          </p:nvPr>
        </p:nvSpPr>
        <p:spPr>
          <a:xfrm>
            <a:off x="175592" y="0"/>
            <a:ext cx="10515600" cy="1325563"/>
          </a:xfrm>
        </p:spPr>
        <p:txBody>
          <a:bodyPr>
            <a:normAutofit/>
          </a:bodyPr>
          <a:lstStyle/>
          <a:p>
            <a:r>
              <a:rPr lang="en-US" dirty="0">
                <a:solidFill>
                  <a:srgbClr val="FFFFFF"/>
                </a:solidFill>
                <a:latin typeface="Calibri Light" panose="020F0302020204030204" pitchFamily="34" charset="0"/>
                <a:cs typeface="Calibri Light" panose="020F0302020204030204" pitchFamily="34" charset="0"/>
              </a:rPr>
              <a:t>Self Sustaining </a:t>
            </a:r>
          </a:p>
        </p:txBody>
      </p:sp>
      <p:sp>
        <p:nvSpPr>
          <p:cNvPr id="3" name="Text Placeholder 2">
            <a:extLst>
              <a:ext uri="{FF2B5EF4-FFF2-40B4-BE49-F238E27FC236}">
                <a16:creationId xmlns:a16="http://schemas.microsoft.com/office/drawing/2014/main" id="{90D12EA6-FF1B-F6A6-54F6-8D6DE9D84F60}"/>
              </a:ext>
            </a:extLst>
          </p:cNvPr>
          <p:cNvSpPr>
            <a:spLocks noGrp="1"/>
          </p:cNvSpPr>
          <p:nvPr>
            <p:ph type="body" idx="1"/>
          </p:nvPr>
        </p:nvSpPr>
        <p:spPr>
          <a:xfrm>
            <a:off x="175592" y="1836427"/>
            <a:ext cx="10515600" cy="4351338"/>
          </a:xfrm>
        </p:spPr>
        <p:txBody>
          <a:bodyPr>
            <a:normAutofit/>
          </a:bodyPr>
          <a:lstStyle/>
          <a:p>
            <a:pPr marL="114300" indent="0">
              <a:buNone/>
            </a:pPr>
            <a:r>
              <a:rPr lang="en-US" sz="3200" dirty="0">
                <a:solidFill>
                  <a:srgbClr val="FFFFFF"/>
                </a:solidFill>
                <a:latin typeface="Calibri Light" panose="020F0302020204030204" pitchFamily="34" charset="0"/>
                <a:cs typeface="Calibri Light" panose="020F0302020204030204" pitchFamily="34" charset="0"/>
              </a:rPr>
              <a:t>Restoring and maintaining habitat conditions that allow mountain caribou populations within planning units to withstand random events and other environmental variables without the need for long-term, predator-prey management</a:t>
            </a:r>
          </a:p>
        </p:txBody>
      </p:sp>
    </p:spTree>
    <p:extLst>
      <p:ext uri="{BB962C8B-B14F-4D97-AF65-F5344CB8AC3E}">
        <p14:creationId xmlns:p14="http://schemas.microsoft.com/office/powerpoint/2010/main" val="369574972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p11"/>
          <p:cNvPicPr preferRelativeResize="0"/>
          <p:nvPr/>
        </p:nvPicPr>
        <p:blipFill rotWithShape="1">
          <a:blip r:embed="rId3">
            <a:alphaModFix amt="66000"/>
            <a:extLst>
              <a:ext uri="{BEBA8EAE-BF5A-486C-A8C5-ECC9F3942E4B}">
                <a14:imgProps xmlns:a14="http://schemas.microsoft.com/office/drawing/2010/main">
                  <a14:imgLayer r:embed="rId4">
                    <a14:imgEffect>
                      <a14:brightnessContrast bright="-58000"/>
                    </a14:imgEffect>
                  </a14:imgLayer>
                </a14:imgProps>
              </a:ext>
            </a:extLst>
          </a:blip>
          <a:srcRect b="15730"/>
          <a:stretch/>
        </p:blipFill>
        <p:spPr>
          <a:xfrm>
            <a:off x="20" y="-46038"/>
            <a:ext cx="12191980" cy="6857990"/>
          </a:xfrm>
          <a:prstGeom prst="rect">
            <a:avLst/>
          </a:prstGeom>
          <a:noFill/>
          <a:ln>
            <a:noFill/>
          </a:ln>
          <a:effectLst>
            <a:outerShdw blurRad="50800" dist="50800" dir="5400000" algn="ctr" rotWithShape="0">
              <a:srgbClr val="000000">
                <a:alpha val="48235"/>
              </a:srgbClr>
            </a:outerShdw>
            <a:reflection stA="0" endPos="65000" dist="50800" dir="5400000" sy="-100000" algn="bl" rotWithShape="0"/>
          </a:effectLst>
        </p:spPr>
      </p:pic>
      <p:sp>
        <p:nvSpPr>
          <p:cNvPr id="196" name="Google Shape;196;p11"/>
          <p:cNvSpPr txBox="1"/>
          <p:nvPr/>
        </p:nvSpPr>
        <p:spPr>
          <a:xfrm>
            <a:off x="2556933" y="1117601"/>
            <a:ext cx="5198534" cy="14054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7" name="Google Shape;197;p11"/>
          <p:cNvSpPr txBox="1"/>
          <p:nvPr/>
        </p:nvSpPr>
        <p:spPr>
          <a:xfrm>
            <a:off x="238539" y="1480077"/>
            <a:ext cx="7298267" cy="1485371"/>
          </a:xfrm>
          <a:prstGeom prst="rect">
            <a:avLst/>
          </a:prstGeom>
          <a:noFill/>
          <a:ln>
            <a:noFill/>
          </a:ln>
          <a:effectLst>
            <a:outerShdw blurRad="50800" algn="ctr" rotWithShape="0">
              <a:srgbClr val="000000">
                <a:alpha val="78823"/>
              </a:srgbClr>
            </a:outerShdw>
          </a:effectLst>
        </p:spPr>
        <p:txBody>
          <a:bodyPr spcFirstLastPara="1" wrap="square" lIns="91425" tIns="45700" rIns="91425" bIns="45700" anchor="b" anchorCtr="0">
            <a:noAutofit/>
          </a:bodyPr>
          <a:lstStyle/>
          <a:p>
            <a:pPr lvl="0">
              <a:lnSpc>
                <a:spcPct val="90000"/>
              </a:lnSpc>
            </a:pPr>
            <a:endParaRPr sz="1600" dirty="0">
              <a:solidFill>
                <a:schemeClr val="bg1"/>
              </a:solidFill>
              <a:latin typeface="Calibri Light" panose="020F0302020204030204" pitchFamily="34" charset="0"/>
              <a:ea typeface="Calibri"/>
              <a:cs typeface="Calibri Light" panose="020F0302020204030204" pitchFamily="34" charset="0"/>
              <a:sym typeface="Calibri"/>
            </a:endParaRPr>
          </a:p>
        </p:txBody>
      </p:sp>
      <p:sp>
        <p:nvSpPr>
          <p:cNvPr id="198" name="Google Shape;198;p11"/>
          <p:cNvSpPr txBox="1"/>
          <p:nvPr/>
        </p:nvSpPr>
        <p:spPr>
          <a:xfrm>
            <a:off x="-556592" y="-488419"/>
            <a:ext cx="10820400" cy="1485371"/>
          </a:xfrm>
          <a:prstGeom prst="rect">
            <a:avLst/>
          </a:prstGeom>
          <a:noFill/>
          <a:ln>
            <a:noFill/>
          </a:ln>
          <a:effectLst>
            <a:outerShdw blurRad="50800" algn="ctr" rotWithShape="0">
              <a:srgbClr val="000000">
                <a:alpha val="78823"/>
              </a:srgbClr>
            </a:outerShdw>
          </a:effectLst>
        </p:spPr>
        <p:txBody>
          <a:bodyPr spcFirstLastPara="1" wrap="square" lIns="91425" tIns="45700" rIns="91425" bIns="45700" anchor="b" anchorCtr="0">
            <a:normAutofit/>
          </a:bodyPr>
          <a:lstStyle/>
          <a:p>
            <a:pPr lvl="0" algn="ctr">
              <a:lnSpc>
                <a:spcPct val="90000"/>
              </a:lnSpc>
            </a:pPr>
            <a:r>
              <a:rPr lang="en-US" sz="6000" dirty="0">
                <a:solidFill>
                  <a:schemeClr val="bg1"/>
                </a:solidFill>
                <a:latin typeface="Calibri Light" panose="020F0302020204030204" pitchFamily="34" charset="0"/>
                <a:cs typeface="Calibri Light" panose="020F0302020204030204" pitchFamily="34" charset="0"/>
              </a:rPr>
              <a:t>Self Sustaining with Assistance </a:t>
            </a:r>
            <a:endParaRPr sz="6000" dirty="0">
              <a:solidFill>
                <a:schemeClr val="bg1"/>
              </a:solidFill>
              <a:latin typeface="Calibri Light" panose="020F0302020204030204" pitchFamily="34" charset="0"/>
              <a:ea typeface="Calibri"/>
              <a:cs typeface="Calibri Light" panose="020F0302020204030204" pitchFamily="34" charset="0"/>
              <a:sym typeface="Calibri"/>
            </a:endParaRPr>
          </a:p>
        </p:txBody>
      </p:sp>
      <p:sp>
        <p:nvSpPr>
          <p:cNvPr id="201" name="Google Shape;201;p11"/>
          <p:cNvSpPr txBox="1"/>
          <p:nvPr/>
        </p:nvSpPr>
        <p:spPr>
          <a:xfrm>
            <a:off x="8572320" y="6258021"/>
            <a:ext cx="417627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err="1">
                <a:solidFill>
                  <a:schemeClr val="lt1"/>
                </a:solidFill>
                <a:latin typeface="Calibri"/>
                <a:ea typeface="Calibri"/>
                <a:cs typeface="Calibri"/>
                <a:sym typeface="Calibri"/>
              </a:rPr>
              <a:t>Laforme</a:t>
            </a:r>
            <a:r>
              <a:rPr lang="en-US" sz="1800" dirty="0">
                <a:solidFill>
                  <a:schemeClr val="lt1"/>
                </a:solidFill>
                <a:latin typeface="Calibri"/>
                <a:ea typeface="Calibri"/>
                <a:cs typeface="Calibri"/>
                <a:sym typeface="Calibri"/>
              </a:rPr>
              <a:t> Creek, North of Revelstoke</a:t>
            </a:r>
            <a:endParaRPr dirty="0"/>
          </a:p>
        </p:txBody>
      </p:sp>
      <p:sp>
        <p:nvSpPr>
          <p:cNvPr id="11" name="Text Placeholder 2">
            <a:extLst>
              <a:ext uri="{FF2B5EF4-FFF2-40B4-BE49-F238E27FC236}">
                <a16:creationId xmlns:a16="http://schemas.microsoft.com/office/drawing/2014/main" id="{1BAD2193-7B88-9FA5-EF33-464F9B0DEBA1}"/>
              </a:ext>
            </a:extLst>
          </p:cNvPr>
          <p:cNvSpPr>
            <a:spLocks noGrp="1"/>
          </p:cNvSpPr>
          <p:nvPr>
            <p:ph type="body" idx="1"/>
          </p:nvPr>
        </p:nvSpPr>
        <p:spPr>
          <a:xfrm>
            <a:off x="238539" y="1253331"/>
            <a:ext cx="10515600" cy="4351338"/>
          </a:xfrm>
        </p:spPr>
        <p:txBody>
          <a:bodyPr>
            <a:normAutofit/>
          </a:bodyPr>
          <a:lstStyle/>
          <a:p>
            <a:pPr marL="114300" indent="0">
              <a:buNone/>
            </a:pPr>
            <a:r>
              <a:rPr lang="en-US" sz="3200" dirty="0">
                <a:solidFill>
                  <a:schemeClr val="bg1"/>
                </a:solidFill>
                <a:latin typeface="Calibri Light" panose="020F0302020204030204" pitchFamily="34" charset="0"/>
                <a:cs typeface="Calibri Light" panose="020F0302020204030204" pitchFamily="34" charset="0"/>
              </a:rPr>
              <a:t>Strategies applied in sufficient intensity and duration to achieve a population able to withstand random events and other environmental variables with ongoing habitat management and protection, management of backcountry recreation and relatively low but sustainable populations of specific caribou predators and their primary prey. Planning unit populations are sufficiently large and widespread to ensure regular exchange of animals with other planning units (i.e., a functioning metapopulation).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1" grpI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29" name="Rectangle 5128">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122" name="Picture 2" descr="Splatsin opposes old-growth logging north of Revelstoke - Salmon Arm  Observer">
            <a:extLst>
              <a:ext uri="{FF2B5EF4-FFF2-40B4-BE49-F238E27FC236}">
                <a16:creationId xmlns:a16="http://schemas.microsoft.com/office/drawing/2014/main" id="{B99338AB-E9C0-E9D4-7F8E-8D772E1B38E8}"/>
              </a:ext>
            </a:extLst>
          </p:cNvPr>
          <p:cNvPicPr>
            <a:picLocks noChangeAspect="1" noChangeArrowheads="1"/>
          </p:cNvPicPr>
          <p:nvPr/>
        </p:nvPicPr>
        <p:blipFill rotWithShape="1">
          <a:blip r:embed="rId2">
            <a:alphaModFix amt="60000"/>
            <a:extLst>
              <a:ext uri="{BEBA8EAE-BF5A-486C-A8C5-ECC9F3942E4B}">
                <a14:imgProps xmlns:a14="http://schemas.microsoft.com/office/drawing/2010/main">
                  <a14:imgLayer r:embed="rId3">
                    <a14:imgEffect>
                      <a14:brightnessContrast bright="-49000"/>
                    </a14:imgEffect>
                  </a14:imgLayer>
                </a14:imgProps>
              </a:ext>
              <a:ext uri="{28A0092B-C50C-407E-A947-70E740481C1C}">
                <a14:useLocalDpi xmlns:a14="http://schemas.microsoft.com/office/drawing/2010/main" val="0"/>
              </a:ext>
            </a:extLst>
          </a:blip>
          <a:srcRect t="15094"/>
          <a:stretch/>
        </p:blipFill>
        <p:spPr bwMode="auto">
          <a:xfrm>
            <a:off x="-3049" y="-2"/>
            <a:ext cx="12192001" cy="6857990"/>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98;p11">
            <a:extLst>
              <a:ext uri="{FF2B5EF4-FFF2-40B4-BE49-F238E27FC236}">
                <a16:creationId xmlns:a16="http://schemas.microsoft.com/office/drawing/2014/main" id="{8996D507-F35D-5ED0-281C-574B45D1E003}"/>
              </a:ext>
            </a:extLst>
          </p:cNvPr>
          <p:cNvSpPr txBox="1">
            <a:spLocks noGrp="1"/>
          </p:cNvSpPr>
          <p:nvPr>
            <p:ph type="body" idx="1"/>
          </p:nvPr>
        </p:nvSpPr>
        <p:spPr>
          <a:xfrm>
            <a:off x="-111960" y="-473896"/>
            <a:ext cx="7981796" cy="1366424"/>
          </a:xfrm>
          <a:prstGeom prst="rect">
            <a:avLst/>
          </a:prstGeom>
          <a:noFill/>
          <a:ln>
            <a:noFill/>
          </a:ln>
          <a:effectLst>
            <a:outerShdw blurRad="50800" algn="ctr" rotWithShape="0">
              <a:srgbClr val="000000">
                <a:alpha val="78823"/>
              </a:srgbClr>
            </a:outerShdw>
          </a:effectLst>
        </p:spPr>
        <p:txBody>
          <a:bodyPr spcFirstLastPara="1" wrap="square" lIns="91425" tIns="45700" rIns="91425" bIns="45700" anchor="b" anchorCtr="0">
            <a:normAutofit fontScale="92500"/>
          </a:bodyPr>
          <a:lstStyle/>
          <a:p>
            <a:pPr marL="114300" lvl="0" indent="0" algn="ctr">
              <a:lnSpc>
                <a:spcPct val="90000"/>
              </a:lnSpc>
              <a:buNone/>
            </a:pPr>
            <a:r>
              <a:rPr lang="en-US" sz="6000" dirty="0">
                <a:solidFill>
                  <a:schemeClr val="bg1"/>
                </a:solidFill>
                <a:latin typeface="Calibri Light" panose="020F0302020204030204" pitchFamily="34" charset="0"/>
                <a:cs typeface="Calibri Light" panose="020F0302020204030204" pitchFamily="34" charset="0"/>
              </a:rPr>
              <a:t>Maintain with Intervention   </a:t>
            </a:r>
            <a:endParaRPr sz="6000" dirty="0">
              <a:solidFill>
                <a:schemeClr val="bg1"/>
              </a:solidFill>
              <a:latin typeface="Calibri Light" panose="020F0302020204030204" pitchFamily="34" charset="0"/>
              <a:ea typeface="Calibri"/>
              <a:cs typeface="Calibri Light" panose="020F0302020204030204" pitchFamily="34" charset="0"/>
              <a:sym typeface="Calibri"/>
            </a:endParaRPr>
          </a:p>
        </p:txBody>
      </p:sp>
      <p:sp>
        <p:nvSpPr>
          <p:cNvPr id="11" name="Text Placeholder 2">
            <a:extLst>
              <a:ext uri="{FF2B5EF4-FFF2-40B4-BE49-F238E27FC236}">
                <a16:creationId xmlns:a16="http://schemas.microsoft.com/office/drawing/2014/main" id="{5D60D42F-586C-12AB-F77E-38A786D67905}"/>
              </a:ext>
            </a:extLst>
          </p:cNvPr>
          <p:cNvSpPr txBox="1">
            <a:spLocks/>
          </p:cNvSpPr>
          <p:nvPr/>
        </p:nvSpPr>
        <p:spPr>
          <a:xfrm>
            <a:off x="289560" y="1253331"/>
            <a:ext cx="10515600" cy="435133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Font typeface="Arial"/>
              <a:buNone/>
            </a:pPr>
            <a:r>
              <a:rPr lang="en-US" dirty="0">
                <a:solidFill>
                  <a:schemeClr val="bg1"/>
                </a:solidFill>
                <a:latin typeface="Calibri Light" panose="020F0302020204030204" pitchFamily="34" charset="0"/>
                <a:cs typeface="Calibri Light" panose="020F0302020204030204" pitchFamily="34" charset="0"/>
              </a:rPr>
              <a:t>Maintain or increase a planning unit population to 75-100 animals. The goal would be to maintain populations at least at their current levels or, where necessary, to increase them to 75-100 animals. Note that due to this small size, a subpopulation will likely decline to where it 1) is highly vulnerable before appropriate management actions are developed and applied. As a result, management will likely need to be aggressive at times. </a:t>
            </a:r>
          </a:p>
        </p:txBody>
      </p:sp>
    </p:spTree>
    <p:extLst>
      <p:ext uri="{BB962C8B-B14F-4D97-AF65-F5344CB8AC3E}">
        <p14:creationId xmlns:p14="http://schemas.microsoft.com/office/powerpoint/2010/main" val="797625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90;p9">
            <a:extLst>
              <a:ext uri="{FF2B5EF4-FFF2-40B4-BE49-F238E27FC236}">
                <a16:creationId xmlns:a16="http://schemas.microsoft.com/office/drawing/2014/main" id="{56E46517-4077-83E2-81C0-21121820E411}"/>
              </a:ext>
            </a:extLst>
          </p:cNvPr>
          <p:cNvSpPr txBox="1"/>
          <p:nvPr/>
        </p:nvSpPr>
        <p:spPr>
          <a:xfrm>
            <a:off x="199834" y="1013461"/>
            <a:ext cx="5580185" cy="4247276"/>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r>
              <a:rPr lang="en-US" sz="2800" b="0" i="0" u="none" strike="noStrike" cap="none" dirty="0">
                <a:solidFill>
                  <a:schemeClr val="tx1"/>
                </a:solidFill>
                <a:latin typeface="Calibri"/>
                <a:ea typeface="Calibri"/>
                <a:cs typeface="Calibri"/>
                <a:sym typeface="Calibri"/>
              </a:rPr>
              <a:t>Protecting all core that isn’t already protected</a:t>
            </a:r>
            <a:br>
              <a:rPr lang="en-US" sz="2800" b="0" i="0" u="none" strike="noStrike" cap="none" dirty="0">
                <a:solidFill>
                  <a:schemeClr val="tx1"/>
                </a:solidFill>
                <a:latin typeface="Calibri"/>
                <a:ea typeface="Calibri"/>
                <a:cs typeface="Calibri"/>
                <a:sym typeface="Calibri"/>
              </a:rPr>
            </a:br>
            <a:endParaRPr lang="en-US" sz="2800" b="0" i="0" u="none" strike="noStrike" cap="none" dirty="0">
              <a:solidFill>
                <a:schemeClr val="tx1"/>
              </a:solidFill>
              <a:latin typeface="Calibri"/>
              <a:ea typeface="Calibri"/>
              <a:cs typeface="Calibri"/>
              <a:sym typeface="Calibri"/>
            </a:endParaRPr>
          </a:p>
          <a:p>
            <a:pPr marL="457200" indent="-457200">
              <a:buSzPts val="2800"/>
              <a:buFont typeface="Arial" panose="020B0604020202020204" pitchFamily="34" charset="0"/>
              <a:buChar char="•"/>
            </a:pPr>
            <a:r>
              <a:rPr lang="en-US" sz="2800" b="0" i="0" u="none" strike="noStrike" cap="none" dirty="0">
                <a:solidFill>
                  <a:schemeClr val="dk1"/>
                </a:solidFill>
                <a:latin typeface="Calibri"/>
                <a:ea typeface="Calibri"/>
                <a:cs typeface="Calibri"/>
                <a:sym typeface="Calibri"/>
              </a:rPr>
              <a:t>Manage all matrix to a natural forest state</a:t>
            </a:r>
            <a:endParaRPr lang="en-US" sz="2800" b="0" i="0" u="none" strike="noStrike" cap="none" dirty="0">
              <a:solidFill>
                <a:schemeClr val="tx1"/>
              </a:solidFill>
              <a:latin typeface="Calibri"/>
              <a:ea typeface="Calibri"/>
              <a:cs typeface="Calibri"/>
              <a:sym typeface="Calibri"/>
            </a:endParaRPr>
          </a:p>
          <a:p>
            <a:pPr marR="0" lvl="0" algn="l" rtl="0">
              <a:lnSpc>
                <a:spcPct val="100000"/>
              </a:lnSpc>
              <a:spcBef>
                <a:spcPts val="0"/>
              </a:spcBef>
              <a:spcAft>
                <a:spcPts val="0"/>
              </a:spcAft>
              <a:buClr>
                <a:srgbClr val="000000"/>
              </a:buClr>
              <a:buSzPts val="2800"/>
            </a:pPr>
            <a:endParaRPr lang="en-US" sz="2800" b="0" i="0" u="none" strike="noStrike" cap="none"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endParaRPr lang="en-US" sz="2800" b="0" i="0" u="none" strike="noStrike" cap="none" dirty="0">
              <a:solidFill>
                <a:srgbClr val="D97DD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lang="en-US" sz="2800" dirty="0">
              <a:solidFill>
                <a:srgbClr val="D97DD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lang="en-US" sz="2800" b="0" i="0" u="none" strike="noStrike" cap="none" dirty="0">
              <a:solidFill>
                <a:srgbClr val="D97DD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10" name="Title 1">
            <a:extLst>
              <a:ext uri="{FF2B5EF4-FFF2-40B4-BE49-F238E27FC236}">
                <a16:creationId xmlns:a16="http://schemas.microsoft.com/office/drawing/2014/main" id="{AA0B40DE-069D-4BE6-0BD8-40E8A5793FB8}"/>
              </a:ext>
            </a:extLst>
          </p:cNvPr>
          <p:cNvSpPr>
            <a:spLocks noGrp="1"/>
          </p:cNvSpPr>
          <p:nvPr>
            <p:ph type="title"/>
          </p:nvPr>
        </p:nvSpPr>
        <p:spPr>
          <a:xfrm>
            <a:off x="175592" y="0"/>
            <a:ext cx="10515600" cy="1325563"/>
          </a:xfrm>
        </p:spPr>
        <p:txBody>
          <a:bodyPr>
            <a:normAutofit/>
          </a:bodyPr>
          <a:lstStyle/>
          <a:p>
            <a:r>
              <a:rPr lang="en-US" dirty="0">
                <a:solidFill>
                  <a:schemeClr val="tx1"/>
                </a:solidFill>
                <a:latin typeface="Calibri Light" panose="020F0302020204030204" pitchFamily="34" charset="0"/>
                <a:cs typeface="Calibri Light" panose="020F0302020204030204" pitchFamily="34" charset="0"/>
              </a:rPr>
              <a:t>Tier #1 (Self Sustaining)</a:t>
            </a:r>
          </a:p>
        </p:txBody>
      </p:sp>
      <p:pic>
        <p:nvPicPr>
          <p:cNvPr id="3" name="Picture 2">
            <a:extLst>
              <a:ext uri="{FF2B5EF4-FFF2-40B4-BE49-F238E27FC236}">
                <a16:creationId xmlns:a16="http://schemas.microsoft.com/office/drawing/2014/main" id="{CA2BF60F-FC2B-FAE3-4818-29707773CD26}"/>
              </a:ext>
            </a:extLst>
          </p:cNvPr>
          <p:cNvPicPr>
            <a:picLocks noChangeAspect="1"/>
          </p:cNvPicPr>
          <p:nvPr/>
        </p:nvPicPr>
        <p:blipFill>
          <a:blip r:embed="rId3"/>
          <a:stretch>
            <a:fillRect/>
          </a:stretch>
        </p:blipFill>
        <p:spPr>
          <a:xfrm>
            <a:off x="7273562" y="146957"/>
            <a:ext cx="4742846" cy="6711043"/>
          </a:xfrm>
          <a:prstGeom prst="rect">
            <a:avLst/>
          </a:prstGeom>
        </p:spPr>
      </p:pic>
    </p:spTree>
    <p:extLst>
      <p:ext uri="{BB962C8B-B14F-4D97-AF65-F5344CB8AC3E}">
        <p14:creationId xmlns:p14="http://schemas.microsoft.com/office/powerpoint/2010/main" val="2615728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90;p9">
            <a:extLst>
              <a:ext uri="{FF2B5EF4-FFF2-40B4-BE49-F238E27FC236}">
                <a16:creationId xmlns:a16="http://schemas.microsoft.com/office/drawing/2014/main" id="{238A65FA-7B4F-E45F-A479-3574C19869D7}"/>
              </a:ext>
            </a:extLst>
          </p:cNvPr>
          <p:cNvSpPr txBox="1"/>
          <p:nvPr/>
        </p:nvSpPr>
        <p:spPr>
          <a:xfrm>
            <a:off x="51408" y="1406583"/>
            <a:ext cx="5653121" cy="7263486"/>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r>
              <a:rPr lang="en-US" sz="2800" dirty="0">
                <a:solidFill>
                  <a:schemeClr val="tx1"/>
                </a:solidFill>
                <a:latin typeface="Calibri"/>
                <a:ea typeface="Calibri"/>
                <a:cs typeface="Calibri"/>
                <a:sym typeface="Calibri"/>
              </a:rPr>
              <a:t>Protect 95% Utilized Distribution within Core (Central Selkirks, Columbia North </a:t>
            </a:r>
            <a:br>
              <a:rPr lang="en-US" sz="2800" dirty="0">
                <a:solidFill>
                  <a:schemeClr val="tx1"/>
                </a:solidFill>
                <a:latin typeface="Calibri"/>
                <a:ea typeface="Calibri"/>
                <a:cs typeface="Calibri"/>
                <a:sym typeface="Calibri"/>
              </a:rPr>
            </a:br>
            <a:endParaRPr lang="en-US" sz="2800"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r>
              <a:rPr lang="en-US" sz="2800" dirty="0">
                <a:solidFill>
                  <a:schemeClr val="tx1"/>
                </a:solidFill>
                <a:latin typeface="Calibri"/>
                <a:ea typeface="Calibri"/>
                <a:cs typeface="Calibri"/>
                <a:sym typeface="Calibri"/>
              </a:rPr>
              <a:t>Protect 90% Utilized Distribution for Groundhog within Core </a:t>
            </a: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endParaRPr lang="en-US" sz="2800"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r>
              <a:rPr lang="en-US" sz="2800" dirty="0">
                <a:solidFill>
                  <a:schemeClr val="tx1"/>
                </a:solidFill>
                <a:latin typeface="Calibri"/>
                <a:ea typeface="Calibri"/>
                <a:cs typeface="Calibri"/>
                <a:sym typeface="Calibri"/>
              </a:rPr>
              <a:t>Maintain existing protections for non-priority populations </a:t>
            </a: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endParaRPr lang="en-US" sz="2800" dirty="0">
              <a:solidFill>
                <a:schemeClr val="tx1"/>
              </a:solidFill>
              <a:latin typeface="Calibri"/>
              <a:ea typeface="Calibri"/>
              <a:cs typeface="Calibri"/>
              <a:sym typeface="Calibri"/>
            </a:endParaRPr>
          </a:p>
          <a:p>
            <a:pPr marL="457200" indent="-457200">
              <a:buSzPts val="2800"/>
              <a:buFont typeface="Arial" panose="020B0604020202020204" pitchFamily="34" charset="0"/>
              <a:buChar char="•"/>
            </a:pPr>
            <a:r>
              <a:rPr lang="en-US" sz="2800" b="0" i="0" u="none" strike="noStrike" cap="none" dirty="0">
                <a:solidFill>
                  <a:schemeClr val="dk1"/>
                </a:solidFill>
                <a:latin typeface="Calibri"/>
                <a:ea typeface="Calibri"/>
                <a:cs typeface="Calibri"/>
                <a:sym typeface="Calibri"/>
              </a:rPr>
              <a:t>Matrix scenarios under review </a:t>
            </a:r>
            <a:endParaRPr lang="en-US" sz="2800" b="0" i="0" u="none" strike="noStrike" cap="none"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endParaRPr lang="en-US" sz="2800"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endParaRPr lang="en-US" sz="2800"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endParaRPr lang="en-US" sz="2800"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endParaRPr lang="en-US" sz="2800" dirty="0">
              <a:solidFill>
                <a:schemeClr val="tx1"/>
              </a:solidFill>
              <a:latin typeface="Calibri"/>
              <a:ea typeface="Calibri"/>
              <a:cs typeface="Calibri"/>
              <a:sym typeface="Calibri"/>
            </a:endParaRPr>
          </a:p>
          <a:p>
            <a:pPr marR="0" lvl="0" algn="l" rtl="0">
              <a:lnSpc>
                <a:spcPct val="100000"/>
              </a:lnSpc>
              <a:spcBef>
                <a:spcPts val="0"/>
              </a:spcBef>
              <a:spcAft>
                <a:spcPts val="0"/>
              </a:spcAft>
              <a:buClr>
                <a:srgbClr val="000000"/>
              </a:buClr>
              <a:buSzPts val="2800"/>
            </a:pPr>
            <a:r>
              <a:rPr lang="en-US" sz="2800" dirty="0">
                <a:solidFill>
                  <a:schemeClr val="tx1"/>
                </a:solidFill>
                <a:latin typeface="Calibri"/>
                <a:ea typeface="Calibri"/>
                <a:cs typeface="Calibri"/>
                <a:sym typeface="Calibri"/>
              </a:rPr>
              <a:t> </a:t>
            </a:r>
            <a:endParaRPr lang="en-US" sz="2800" b="0" i="0" u="none" strike="noStrike" cap="none" dirty="0">
              <a:solidFill>
                <a:schemeClr val="tx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8" name="Title 1">
            <a:extLst>
              <a:ext uri="{FF2B5EF4-FFF2-40B4-BE49-F238E27FC236}">
                <a16:creationId xmlns:a16="http://schemas.microsoft.com/office/drawing/2014/main" id="{64CB067F-2FB5-E137-BA13-1609124C728A}"/>
              </a:ext>
            </a:extLst>
          </p:cNvPr>
          <p:cNvSpPr>
            <a:spLocks noGrp="1"/>
          </p:cNvSpPr>
          <p:nvPr>
            <p:ph type="title"/>
          </p:nvPr>
        </p:nvSpPr>
        <p:spPr>
          <a:xfrm>
            <a:off x="94814" y="81020"/>
            <a:ext cx="5484351" cy="1325563"/>
          </a:xfrm>
        </p:spPr>
        <p:txBody>
          <a:bodyPr>
            <a:normAutofit/>
          </a:bodyPr>
          <a:lstStyle/>
          <a:p>
            <a:r>
              <a:rPr lang="en-US" dirty="0">
                <a:solidFill>
                  <a:schemeClr val="tx1"/>
                </a:solidFill>
                <a:latin typeface="Calibri Light" panose="020F0302020204030204" pitchFamily="34" charset="0"/>
                <a:cs typeface="Calibri Light" panose="020F0302020204030204" pitchFamily="34" charset="0"/>
              </a:rPr>
              <a:t>Tier #2 (Self Sustaining with Assistance) </a:t>
            </a:r>
          </a:p>
        </p:txBody>
      </p:sp>
      <p:pic>
        <p:nvPicPr>
          <p:cNvPr id="3" name="Picture 2">
            <a:extLst>
              <a:ext uri="{FF2B5EF4-FFF2-40B4-BE49-F238E27FC236}">
                <a16:creationId xmlns:a16="http://schemas.microsoft.com/office/drawing/2014/main" id="{CF747F33-5EA3-4BBA-9BEC-3F7BD175BF6F}"/>
              </a:ext>
            </a:extLst>
          </p:cNvPr>
          <p:cNvPicPr>
            <a:picLocks noChangeAspect="1"/>
          </p:cNvPicPr>
          <p:nvPr/>
        </p:nvPicPr>
        <p:blipFill>
          <a:blip r:embed="rId3"/>
          <a:stretch>
            <a:fillRect/>
          </a:stretch>
        </p:blipFill>
        <p:spPr>
          <a:xfrm>
            <a:off x="7400058" y="34983"/>
            <a:ext cx="4697128" cy="6646352"/>
          </a:xfrm>
          <a:prstGeom prst="rect">
            <a:avLst/>
          </a:prstGeom>
        </p:spPr>
      </p:pic>
    </p:spTree>
    <p:extLst>
      <p:ext uri="{BB962C8B-B14F-4D97-AF65-F5344CB8AC3E}">
        <p14:creationId xmlns:p14="http://schemas.microsoft.com/office/powerpoint/2010/main" val="1207598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90;p9">
            <a:extLst>
              <a:ext uri="{FF2B5EF4-FFF2-40B4-BE49-F238E27FC236}">
                <a16:creationId xmlns:a16="http://schemas.microsoft.com/office/drawing/2014/main" id="{0835DD1F-F300-36B9-AC36-E51EB27ACA07}"/>
              </a:ext>
            </a:extLst>
          </p:cNvPr>
          <p:cNvSpPr txBox="1"/>
          <p:nvPr/>
        </p:nvSpPr>
        <p:spPr>
          <a:xfrm>
            <a:off x="167750" y="1189924"/>
            <a:ext cx="5580185" cy="4247276"/>
          </a:xfrm>
          <a:prstGeom prst="rect">
            <a:avLst/>
          </a:prstGeom>
          <a:noFill/>
          <a:ln>
            <a:noFill/>
          </a:ln>
        </p:spPr>
        <p:txBody>
          <a:bodyPr spcFirstLastPara="1" wrap="square" lIns="91425" tIns="45700" rIns="91425" bIns="45700" anchor="t" anchorCtr="0">
            <a:spAutoFit/>
          </a:bodyPr>
          <a:lstStyle/>
          <a:p>
            <a:pPr>
              <a:buSzPts val="2800"/>
            </a:pPr>
            <a:endParaRPr lang="en-US" sz="2800" b="0" i="0" u="none" strike="noStrike" cap="none" dirty="0">
              <a:solidFill>
                <a:srgbClr val="D97DD8"/>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r>
              <a:rPr lang="en-US" sz="2800" dirty="0">
                <a:solidFill>
                  <a:schemeClr val="tx1"/>
                </a:solidFill>
                <a:latin typeface="Calibri"/>
                <a:ea typeface="Calibri"/>
                <a:cs typeface="Calibri"/>
                <a:sym typeface="Calibri"/>
              </a:rPr>
              <a:t>90% UD’s for Columbia North and Groundhog</a:t>
            </a:r>
            <a:br>
              <a:rPr lang="en-US" sz="2800" dirty="0">
                <a:solidFill>
                  <a:schemeClr val="tx1"/>
                </a:solidFill>
                <a:latin typeface="Calibri"/>
                <a:ea typeface="Calibri"/>
                <a:cs typeface="Calibri"/>
                <a:sym typeface="Calibri"/>
              </a:rPr>
            </a:br>
            <a:endParaRPr lang="en-US" sz="2800"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r>
              <a:rPr lang="en-US" sz="2800" dirty="0">
                <a:solidFill>
                  <a:schemeClr val="tx1"/>
                </a:solidFill>
                <a:latin typeface="Calibri"/>
                <a:ea typeface="Calibri"/>
                <a:cs typeface="Calibri"/>
                <a:sym typeface="Calibri"/>
              </a:rPr>
              <a:t>80% UD’s for Groundhog</a:t>
            </a:r>
            <a:br>
              <a:rPr lang="en-US" sz="2800" dirty="0">
                <a:solidFill>
                  <a:schemeClr val="tx1"/>
                </a:solidFill>
                <a:latin typeface="Calibri"/>
                <a:ea typeface="Calibri"/>
                <a:cs typeface="Calibri"/>
                <a:sym typeface="Calibri"/>
              </a:rPr>
            </a:br>
            <a:endParaRPr lang="en-US" sz="2800" dirty="0">
              <a:solidFill>
                <a:schemeClr val="tx1"/>
              </a:solidFill>
              <a:latin typeface="Calibri"/>
              <a:ea typeface="Calibri"/>
              <a:cs typeface="Calibri"/>
              <a:sym typeface="Calibri"/>
            </a:endParaRPr>
          </a:p>
          <a:p>
            <a:pPr marL="457200" indent="-457200">
              <a:buSzPts val="2800"/>
              <a:buFont typeface="Arial" panose="020B0604020202020204" pitchFamily="34" charset="0"/>
              <a:buChar char="•"/>
            </a:pPr>
            <a:r>
              <a:rPr lang="en-US" sz="2800" b="0" i="0" u="none" strike="noStrike" cap="none" dirty="0">
                <a:solidFill>
                  <a:schemeClr val="dk1"/>
                </a:solidFill>
                <a:latin typeface="Calibri"/>
                <a:ea typeface="Calibri"/>
                <a:cs typeface="Calibri"/>
                <a:sym typeface="Calibri"/>
              </a:rPr>
              <a:t>Matrix scenarios under review </a:t>
            </a:r>
            <a:endParaRPr lang="en-US" sz="2800" b="0" i="0" u="none" strike="noStrike" cap="none" dirty="0">
              <a:solidFill>
                <a:schemeClr val="tx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lang="en-US" sz="2800" b="0" i="0" u="none" strike="noStrike" cap="none" dirty="0">
              <a:solidFill>
                <a:srgbClr val="D97DD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lang="en-US" sz="2800" dirty="0">
              <a:solidFill>
                <a:schemeClr val="dk1"/>
              </a:solidFill>
              <a:latin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8" name="Title 1">
            <a:extLst>
              <a:ext uri="{FF2B5EF4-FFF2-40B4-BE49-F238E27FC236}">
                <a16:creationId xmlns:a16="http://schemas.microsoft.com/office/drawing/2014/main" id="{8E5ABBAB-8D0A-AEDA-7F6B-D38850389BB7}"/>
              </a:ext>
            </a:extLst>
          </p:cNvPr>
          <p:cNvSpPr>
            <a:spLocks noGrp="1"/>
          </p:cNvSpPr>
          <p:nvPr>
            <p:ph type="title"/>
          </p:nvPr>
        </p:nvSpPr>
        <p:spPr>
          <a:xfrm>
            <a:off x="175592" y="0"/>
            <a:ext cx="7417194" cy="1325563"/>
          </a:xfrm>
        </p:spPr>
        <p:txBody>
          <a:bodyPr>
            <a:normAutofit/>
          </a:bodyPr>
          <a:lstStyle/>
          <a:p>
            <a:r>
              <a:rPr lang="en-US" dirty="0">
                <a:solidFill>
                  <a:schemeClr val="tx1"/>
                </a:solidFill>
                <a:latin typeface="Calibri Light" panose="020F0302020204030204" pitchFamily="34" charset="0"/>
                <a:cs typeface="Calibri Light" panose="020F0302020204030204" pitchFamily="34" charset="0"/>
              </a:rPr>
              <a:t>Tier #3 (Self Sustaining with Intervention) </a:t>
            </a:r>
          </a:p>
        </p:txBody>
      </p:sp>
      <p:pic>
        <p:nvPicPr>
          <p:cNvPr id="3" name="Picture 2">
            <a:extLst>
              <a:ext uri="{FF2B5EF4-FFF2-40B4-BE49-F238E27FC236}">
                <a16:creationId xmlns:a16="http://schemas.microsoft.com/office/drawing/2014/main" id="{EC2550F4-8429-E5BF-17FA-54C3C42EDD83}"/>
              </a:ext>
            </a:extLst>
          </p:cNvPr>
          <p:cNvPicPr>
            <a:picLocks noChangeAspect="1"/>
          </p:cNvPicPr>
          <p:nvPr/>
        </p:nvPicPr>
        <p:blipFill>
          <a:blip r:embed="rId3"/>
          <a:stretch>
            <a:fillRect/>
          </a:stretch>
        </p:blipFill>
        <p:spPr>
          <a:xfrm>
            <a:off x="7345296" y="0"/>
            <a:ext cx="4846704" cy="6858000"/>
          </a:xfrm>
          <a:prstGeom prst="rect">
            <a:avLst/>
          </a:prstGeom>
        </p:spPr>
      </p:pic>
    </p:spTree>
    <p:extLst>
      <p:ext uri="{BB962C8B-B14F-4D97-AF65-F5344CB8AC3E}">
        <p14:creationId xmlns:p14="http://schemas.microsoft.com/office/powerpoint/2010/main" val="2949642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52A2AC-2B7C-A3E4-DB4F-33F8CB9C37C6}"/>
              </a:ext>
            </a:extLst>
          </p:cNvPr>
          <p:cNvPicPr>
            <a:picLocks noChangeAspect="1"/>
          </p:cNvPicPr>
          <p:nvPr/>
        </p:nvPicPr>
        <p:blipFill>
          <a:blip r:embed="rId2"/>
          <a:stretch>
            <a:fillRect/>
          </a:stretch>
        </p:blipFill>
        <p:spPr>
          <a:xfrm>
            <a:off x="3460376" y="0"/>
            <a:ext cx="4846704" cy="6858000"/>
          </a:xfrm>
          <a:prstGeom prst="rect">
            <a:avLst/>
          </a:prstGeom>
        </p:spPr>
      </p:pic>
    </p:spTree>
    <p:extLst>
      <p:ext uri="{BB962C8B-B14F-4D97-AF65-F5344CB8AC3E}">
        <p14:creationId xmlns:p14="http://schemas.microsoft.com/office/powerpoint/2010/main" val="66105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7"/>
          <p:cNvSpPr txBox="1">
            <a:spLocks noGrp="1"/>
          </p:cNvSpPr>
          <p:nvPr>
            <p:ph type="title"/>
          </p:nvPr>
        </p:nvSpPr>
        <p:spPr>
          <a:xfrm>
            <a:off x="0" y="0"/>
            <a:ext cx="6315075" cy="1071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a:t>Existing Habitat Protections </a:t>
            </a:r>
            <a:endParaRPr/>
          </a:p>
        </p:txBody>
      </p:sp>
      <p:pic>
        <p:nvPicPr>
          <p:cNvPr id="174" name="Google Shape;174;p7" descr="Map&#10;&#10;Description automatically generated"/>
          <p:cNvPicPr preferRelativeResize="0"/>
          <p:nvPr/>
        </p:nvPicPr>
        <p:blipFill rotWithShape="1">
          <a:blip r:embed="rId3">
            <a:alphaModFix/>
          </a:blip>
          <a:srcRect/>
          <a:stretch/>
        </p:blipFill>
        <p:spPr>
          <a:xfrm>
            <a:off x="6315075" y="128953"/>
            <a:ext cx="5737381" cy="6887135"/>
          </a:xfrm>
          <a:prstGeom prst="rect">
            <a:avLst/>
          </a:prstGeom>
          <a:noFill/>
          <a:ln>
            <a:noFill/>
          </a:ln>
        </p:spPr>
      </p:pic>
      <p:sp>
        <p:nvSpPr>
          <p:cNvPr id="175" name="Google Shape;175;p7"/>
          <p:cNvSpPr txBox="1"/>
          <p:nvPr/>
        </p:nvSpPr>
        <p:spPr>
          <a:xfrm>
            <a:off x="268497" y="1396783"/>
            <a:ext cx="5383161" cy="39703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accent6"/>
                </a:solidFill>
                <a:latin typeface="Calibri"/>
                <a:ea typeface="Calibri"/>
                <a:cs typeface="Calibri"/>
                <a:sym typeface="Calibri"/>
              </a:rPr>
              <a:t>Parks and Protected Areas</a:t>
            </a:r>
            <a:r>
              <a:rPr lang="en-US" sz="2400" b="0" i="0" u="none" strike="noStrike" cap="none">
                <a:solidFill>
                  <a:schemeClr val="accent6"/>
                </a:solidFill>
                <a:latin typeface="Calibri"/>
                <a:ea typeface="Calibri"/>
                <a:cs typeface="Calibri"/>
                <a:sym typeface="Calibri"/>
              </a:rPr>
              <a:t>: </a:t>
            </a:r>
            <a:r>
              <a:rPr lang="en-US" sz="2400" b="0" i="0" u="none" strike="noStrike" cap="none">
                <a:solidFill>
                  <a:schemeClr val="dk1"/>
                </a:solidFill>
                <a:latin typeface="Calibri"/>
                <a:ea typeface="Calibri"/>
                <a:cs typeface="Calibri"/>
                <a:sym typeface="Calibri"/>
              </a:rPr>
              <a:t>National Park, Provincial Park, highest level of protection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FFFF00"/>
                </a:solidFill>
                <a:latin typeface="Calibri"/>
                <a:ea typeface="Calibri"/>
                <a:cs typeface="Calibri"/>
                <a:sym typeface="Calibri"/>
              </a:rPr>
              <a:t>Full: </a:t>
            </a:r>
            <a:r>
              <a:rPr lang="en-US" sz="2400" b="0" i="0" u="none" strike="noStrike" cap="none">
                <a:solidFill>
                  <a:schemeClr val="dk1"/>
                </a:solidFill>
                <a:latin typeface="Calibri"/>
                <a:ea typeface="Calibri"/>
                <a:cs typeface="Calibri"/>
                <a:sym typeface="Calibri"/>
              </a:rPr>
              <a:t>No forestry permitted, for example Ungulate Winter Range (GAR)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FF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FFC000"/>
                </a:solidFill>
                <a:latin typeface="Calibri"/>
                <a:ea typeface="Calibri"/>
                <a:cs typeface="Calibri"/>
                <a:sym typeface="Calibri"/>
              </a:rPr>
              <a:t>High:  </a:t>
            </a:r>
            <a:r>
              <a:rPr lang="en-US" sz="2400" b="0" i="0" u="none" strike="noStrike" cap="none">
                <a:solidFill>
                  <a:schemeClr val="dk1"/>
                </a:solidFill>
                <a:latin typeface="Calibri"/>
                <a:ea typeface="Calibri"/>
                <a:cs typeface="Calibri"/>
                <a:sym typeface="Calibri"/>
              </a:rPr>
              <a:t>98% protection, tiny bit of harvest may bleed into these areas but only 2% incursion. Example: Old Growth Management Areas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63342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dvocates say loggers aren't doing enough to save old-growth forests near  Revelstoke, B.C. | CBC News">
            <a:extLst>
              <a:ext uri="{FF2B5EF4-FFF2-40B4-BE49-F238E27FC236}">
                <a16:creationId xmlns:a16="http://schemas.microsoft.com/office/drawing/2014/main" id="{759181ED-5CD3-F52A-5A00-30A34C0029AB}"/>
              </a:ext>
            </a:extLst>
          </p:cNvPr>
          <p:cNvPicPr>
            <a:picLocks noChangeAspect="1" noChangeArrowheads="1"/>
          </p:cNvPicPr>
          <p:nvPr/>
        </p:nvPicPr>
        <p:blipFill rotWithShape="1">
          <a:blip r:embed="rId3">
            <a:alphaModFix amt="92000"/>
            <a:extLst>
              <a:ext uri="{BEBA8EAE-BF5A-486C-A8C5-ECC9F3942E4B}">
                <a14:imgProps xmlns:a14="http://schemas.microsoft.com/office/drawing/2010/main">
                  <a14:imgLayer r:embed="rId4">
                    <a14:imgEffect>
                      <a14:brightnessContrast bright="-58000"/>
                    </a14:imgEffect>
                  </a14:imgLayer>
                </a14:imgProps>
              </a:ext>
              <a:ext uri="{28A0092B-C50C-407E-A947-70E740481C1C}">
                <a14:useLocalDpi xmlns:a14="http://schemas.microsoft.com/office/drawing/2010/main" val="0"/>
              </a:ext>
            </a:extLst>
          </a:blip>
          <a:srcRect t="15730"/>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A127C74-0520-BF9E-2C01-C1EB94003003}"/>
              </a:ext>
            </a:extLst>
          </p:cNvPr>
          <p:cNvSpPr>
            <a:spLocks noGrp="1"/>
          </p:cNvSpPr>
          <p:nvPr>
            <p:ph type="title"/>
          </p:nvPr>
        </p:nvSpPr>
        <p:spPr>
          <a:xfrm>
            <a:off x="-1031771" y="-132584"/>
            <a:ext cx="6724357" cy="1029995"/>
          </a:xfrm>
        </p:spPr>
        <p:txBody>
          <a:bodyPr vert="horz" lIns="91440" tIns="45720" rIns="91440" bIns="45720" rtlCol="0" anchor="b">
            <a:normAutofit/>
          </a:bodyPr>
          <a:lstStyle/>
          <a:p>
            <a:pPr algn="ctr"/>
            <a:r>
              <a:rPr lang="en-US" sz="4800" dirty="0">
                <a:solidFill>
                  <a:srgbClr val="FFFFFF"/>
                </a:solidFill>
                <a:latin typeface="Calibri Light" panose="020F0302020204030204" pitchFamily="34" charset="0"/>
                <a:cs typeface="Calibri Light" panose="020F0302020204030204" pitchFamily="34" charset="0"/>
              </a:rPr>
              <a:t>Socioeconomics</a:t>
            </a:r>
          </a:p>
        </p:txBody>
      </p:sp>
      <p:sp>
        <p:nvSpPr>
          <p:cNvPr id="11" name="TextBox 10">
            <a:extLst>
              <a:ext uri="{FF2B5EF4-FFF2-40B4-BE49-F238E27FC236}">
                <a16:creationId xmlns:a16="http://schemas.microsoft.com/office/drawing/2014/main" id="{B15BE3B7-3407-D890-EC47-4075A2DC6751}"/>
              </a:ext>
            </a:extLst>
          </p:cNvPr>
          <p:cNvSpPr txBox="1"/>
          <p:nvPr/>
        </p:nvSpPr>
        <p:spPr>
          <a:xfrm>
            <a:off x="9491326" y="6448847"/>
            <a:ext cx="3210232" cy="307777"/>
          </a:xfrm>
          <a:prstGeom prst="rect">
            <a:avLst/>
          </a:prstGeom>
          <a:noFill/>
        </p:spPr>
        <p:txBody>
          <a:bodyPr wrap="square" rtlCol="0">
            <a:spAutoFit/>
          </a:bodyPr>
          <a:lstStyle/>
          <a:p>
            <a:r>
              <a:rPr lang="en-US" dirty="0" err="1">
                <a:solidFill>
                  <a:schemeClr val="bg1"/>
                </a:solidFill>
              </a:rPr>
              <a:t>Vernett</a:t>
            </a:r>
            <a:r>
              <a:rPr lang="en-US" dirty="0">
                <a:solidFill>
                  <a:schemeClr val="bg1"/>
                </a:solidFill>
              </a:rPr>
              <a:t> &amp; Kulkarni 2022 - CBC</a:t>
            </a:r>
          </a:p>
        </p:txBody>
      </p:sp>
    </p:spTree>
    <p:extLst>
      <p:ext uri="{BB962C8B-B14F-4D97-AF65-F5344CB8AC3E}">
        <p14:creationId xmlns:p14="http://schemas.microsoft.com/office/powerpoint/2010/main" val="2541809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99"/>
        <p:cNvGrpSpPr/>
        <p:nvPr/>
      </p:nvGrpSpPr>
      <p:grpSpPr>
        <a:xfrm>
          <a:off x="0" y="0"/>
          <a:ext cx="0" cy="0"/>
          <a:chOff x="0" y="0"/>
          <a:chExt cx="0" cy="0"/>
        </a:xfrm>
      </p:grpSpPr>
      <p:sp>
        <p:nvSpPr>
          <p:cNvPr id="300" name="Google Shape;300;p21"/>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01" name="Google Shape;301;p21" descr="250+ Not-Boring Questions To Connect And Get To Know Someone"/>
          <p:cNvPicPr preferRelativeResize="0"/>
          <p:nvPr/>
        </p:nvPicPr>
        <p:blipFill rotWithShape="1">
          <a:blip r:embed="rId3">
            <a:alphaModFix amt="50000"/>
          </a:blip>
          <a:srcRect l="7159" r="3952"/>
          <a:stretch/>
        </p:blipFill>
        <p:spPr>
          <a:xfrm>
            <a:off x="20" y="1"/>
            <a:ext cx="12191980" cy="6857999"/>
          </a:xfrm>
          <a:prstGeom prst="rect">
            <a:avLst/>
          </a:prstGeom>
          <a:noFill/>
          <a:ln>
            <a:noFill/>
          </a:ln>
        </p:spPr>
      </p:pic>
      <p:sp>
        <p:nvSpPr>
          <p:cNvPr id="302" name="Google Shape;302;p21"/>
          <p:cNvSpPr txBox="1">
            <a:spLocks noGrp="1"/>
          </p:cNvSpPr>
          <p:nvPr>
            <p:ph type="title"/>
          </p:nvPr>
        </p:nvSpPr>
        <p:spPr>
          <a:xfrm>
            <a:off x="1524000" y="1122362"/>
            <a:ext cx="9144000" cy="290051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6000"/>
              <a:buFont typeface="Calibri"/>
              <a:buNone/>
            </a:pPr>
            <a:r>
              <a:rPr lang="en-US" sz="6000">
                <a:solidFill>
                  <a:srgbClr val="FFFFFF"/>
                </a:solidFill>
              </a:rPr>
              <a:t>Questions/Discussion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F9D553-1EE4-29AE-3D02-34CC63796509}"/>
              </a:ext>
            </a:extLst>
          </p:cNvPr>
          <p:cNvSpPr>
            <a:spLocks noGrp="1"/>
          </p:cNvSpPr>
          <p:nvPr>
            <p:ph type="body" idx="1"/>
          </p:nvPr>
        </p:nvSpPr>
        <p:spPr>
          <a:xfrm>
            <a:off x="0" y="1343818"/>
            <a:ext cx="10515600" cy="4351338"/>
          </a:xfrm>
        </p:spPr>
        <p:txBody>
          <a:bodyPr>
            <a:normAutofit/>
          </a:bodyPr>
          <a:lstStyle/>
          <a:p>
            <a:r>
              <a:rPr lang="en-US" sz="3200" dirty="0">
                <a:solidFill>
                  <a:schemeClr val="tx1"/>
                </a:solidFill>
              </a:rPr>
              <a:t>Thoughts on long-term options? </a:t>
            </a:r>
          </a:p>
          <a:p>
            <a:r>
              <a:rPr lang="en-US" sz="3200" dirty="0">
                <a:solidFill>
                  <a:schemeClr val="tx1"/>
                </a:solidFill>
              </a:rPr>
              <a:t>Matrix management discussion </a:t>
            </a:r>
          </a:p>
          <a:p>
            <a:r>
              <a:rPr lang="en-US" sz="3200" dirty="0">
                <a:solidFill>
                  <a:schemeClr val="tx1"/>
                </a:solidFill>
              </a:rPr>
              <a:t>Tradeoffs between predator management and logging </a:t>
            </a:r>
          </a:p>
        </p:txBody>
      </p:sp>
      <p:sp>
        <p:nvSpPr>
          <p:cNvPr id="2" name="Title 1">
            <a:extLst>
              <a:ext uri="{FF2B5EF4-FFF2-40B4-BE49-F238E27FC236}">
                <a16:creationId xmlns:a16="http://schemas.microsoft.com/office/drawing/2014/main" id="{F75E8D85-1C75-54CC-6FBC-0E316B85730A}"/>
              </a:ext>
            </a:extLst>
          </p:cNvPr>
          <p:cNvSpPr>
            <a:spLocks noGrp="1"/>
          </p:cNvSpPr>
          <p:nvPr>
            <p:ph type="title"/>
          </p:nvPr>
        </p:nvSpPr>
        <p:spPr>
          <a:xfrm>
            <a:off x="0" y="18255"/>
            <a:ext cx="5484351" cy="1325563"/>
          </a:xfrm>
        </p:spPr>
        <p:txBody>
          <a:bodyPr>
            <a:normAutofit/>
          </a:bodyPr>
          <a:lstStyle/>
          <a:p>
            <a:r>
              <a:rPr lang="en-US" dirty="0">
                <a:solidFill>
                  <a:schemeClr val="tx1"/>
                </a:solidFill>
                <a:latin typeface="Calibri Light" panose="020F0302020204030204" pitchFamily="34" charset="0"/>
                <a:cs typeface="Calibri Light" panose="020F0302020204030204" pitchFamily="34" charset="0"/>
              </a:rPr>
              <a:t>Discussion Points </a:t>
            </a:r>
          </a:p>
        </p:txBody>
      </p:sp>
    </p:spTree>
    <p:extLst>
      <p:ext uri="{BB962C8B-B14F-4D97-AF65-F5344CB8AC3E}">
        <p14:creationId xmlns:p14="http://schemas.microsoft.com/office/powerpoint/2010/main" val="245631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68D9A2-17C3-876E-A065-42CDC7E0AB4C}"/>
              </a:ext>
            </a:extLst>
          </p:cNvPr>
          <p:cNvPicPr>
            <a:picLocks noChangeAspect="1"/>
          </p:cNvPicPr>
          <p:nvPr/>
        </p:nvPicPr>
        <p:blipFill>
          <a:blip r:embed="rId2"/>
          <a:stretch>
            <a:fillRect/>
          </a:stretch>
        </p:blipFill>
        <p:spPr>
          <a:xfrm>
            <a:off x="313822" y="1338943"/>
            <a:ext cx="11564356" cy="3513830"/>
          </a:xfrm>
          <a:prstGeom prst="rect">
            <a:avLst/>
          </a:prstGeom>
        </p:spPr>
      </p:pic>
    </p:spTree>
    <p:extLst>
      <p:ext uri="{BB962C8B-B14F-4D97-AF65-F5344CB8AC3E}">
        <p14:creationId xmlns:p14="http://schemas.microsoft.com/office/powerpoint/2010/main" val="1375081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328" name="Google Shape;328;p24" descr="Chart, line chart&#10;&#10;Description automatically generated"/>
          <p:cNvPicPr preferRelativeResize="0">
            <a:picLocks noGrp="1"/>
          </p:cNvPicPr>
          <p:nvPr>
            <p:ph type="body" idx="1"/>
          </p:nvPr>
        </p:nvPicPr>
        <p:blipFill rotWithShape="1">
          <a:blip r:embed="rId3">
            <a:alphaModFix/>
          </a:blip>
          <a:srcRect/>
          <a:stretch/>
        </p:blipFill>
        <p:spPr>
          <a:xfrm>
            <a:off x="2049951" y="1331495"/>
            <a:ext cx="8565039" cy="5238717"/>
          </a:xfrm>
          <a:prstGeom prst="rect">
            <a:avLst/>
          </a:prstGeom>
          <a:noFill/>
          <a:ln>
            <a:noFill/>
          </a:ln>
        </p:spPr>
      </p:pic>
      <p:sp>
        <p:nvSpPr>
          <p:cNvPr id="329" name="Google Shape;329;p24"/>
          <p:cNvSpPr txBox="1">
            <a:spLocks noGrp="1"/>
          </p:cNvSpPr>
          <p:nvPr>
            <p:ph type="title"/>
          </p:nvPr>
        </p:nvSpPr>
        <p:spPr>
          <a:xfrm>
            <a:off x="99391" y="-128011"/>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latin typeface="Calibri Light" panose="020F0302020204030204" pitchFamily="34" charset="0"/>
                <a:cs typeface="Calibri Light" panose="020F0302020204030204" pitchFamily="34" charset="0"/>
              </a:rPr>
              <a:t>Future scenarios of wolf density (Columbia North herd boundary)   </a:t>
            </a:r>
            <a:endParaRPr dirty="0">
              <a:latin typeface="Calibri Light" panose="020F0302020204030204" pitchFamily="34" charset="0"/>
              <a:cs typeface="Calibri Light" panose="020F0302020204030204" pitchFamily="34" charset="0"/>
            </a:endParaRPr>
          </a:p>
        </p:txBody>
      </p:sp>
      <p:sp>
        <p:nvSpPr>
          <p:cNvPr id="330" name="Google Shape;330;p24"/>
          <p:cNvSpPr txBox="1"/>
          <p:nvPr/>
        </p:nvSpPr>
        <p:spPr>
          <a:xfrm>
            <a:off x="0" y="4535730"/>
            <a:ext cx="1748589" cy="738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Arial"/>
                <a:ea typeface="Arial"/>
                <a:cs typeface="Arial"/>
                <a:sym typeface="Arial"/>
              </a:rPr>
              <a:t>Threshold of wolf density adequate for caribou recovery </a:t>
            </a:r>
            <a:endParaRPr dirty="0"/>
          </a:p>
        </p:txBody>
      </p:sp>
      <p:cxnSp>
        <p:nvCxnSpPr>
          <p:cNvPr id="331" name="Google Shape;331;p24"/>
          <p:cNvCxnSpPr/>
          <p:nvPr/>
        </p:nvCxnSpPr>
        <p:spPr>
          <a:xfrm>
            <a:off x="1748589" y="5149516"/>
            <a:ext cx="1283369" cy="376989"/>
          </a:xfrm>
          <a:prstGeom prst="straightConnector1">
            <a:avLst/>
          </a:prstGeom>
          <a:noFill/>
          <a:ln w="25400" cap="flat" cmpd="sng">
            <a:solidFill>
              <a:schemeClr val="dk1"/>
            </a:solidFill>
            <a:prstDash val="solid"/>
            <a:round/>
            <a:headEnd type="none" w="sm" len="sm"/>
            <a:tailEnd type="triangle" w="med" len="med"/>
          </a:ln>
          <a:effectLst>
            <a:outerShdw blurRad="40000" dist="20000" dir="5400000" rotWithShape="0">
              <a:srgbClr val="000000">
                <a:alpha val="37647"/>
              </a:srgbClr>
            </a:outerShdw>
          </a:effectLst>
        </p:spPr>
      </p:cxnSp>
      <p:sp>
        <p:nvSpPr>
          <p:cNvPr id="332" name="Google Shape;332;p24"/>
          <p:cNvSpPr txBox="1"/>
          <p:nvPr/>
        </p:nvSpPr>
        <p:spPr>
          <a:xfrm>
            <a:off x="10861086" y="4381842"/>
            <a:ext cx="1748589"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Arial"/>
                <a:ea typeface="Arial"/>
                <a:cs typeface="Arial"/>
                <a:sym typeface="Arial"/>
              </a:rPr>
              <a:t>610 hectares logged per year </a:t>
            </a:r>
            <a:endParaRPr dirty="0"/>
          </a:p>
        </p:txBody>
      </p:sp>
      <p:cxnSp>
        <p:nvCxnSpPr>
          <p:cNvPr id="333" name="Google Shape;333;p24"/>
          <p:cNvCxnSpPr/>
          <p:nvPr/>
        </p:nvCxnSpPr>
        <p:spPr>
          <a:xfrm rot="10800000">
            <a:off x="9339072" y="4643452"/>
            <a:ext cx="1522014" cy="121053"/>
          </a:xfrm>
          <a:prstGeom prst="straightConnector1">
            <a:avLst/>
          </a:prstGeom>
          <a:noFill/>
          <a:ln w="25400" cap="flat" cmpd="sng">
            <a:solidFill>
              <a:schemeClr val="dk1"/>
            </a:solidFill>
            <a:prstDash val="solid"/>
            <a:round/>
            <a:headEnd type="none" w="sm" len="sm"/>
            <a:tailEnd type="triangle" w="med" len="med"/>
          </a:ln>
          <a:effectLst>
            <a:outerShdw blurRad="40000" dist="20000" dir="5400000" rotWithShape="0">
              <a:srgbClr val="000000">
                <a:alpha val="37647"/>
              </a:srgbClr>
            </a:outerShdw>
          </a:effectLst>
        </p:spPr>
      </p:cxnSp>
      <p:sp>
        <p:nvSpPr>
          <p:cNvPr id="334" name="Google Shape;334;p24"/>
          <p:cNvSpPr/>
          <p:nvPr/>
        </p:nvSpPr>
        <p:spPr>
          <a:xfrm>
            <a:off x="7985760" y="5257229"/>
            <a:ext cx="548640" cy="573505"/>
          </a:xfrm>
          <a:prstGeom prst="ellipse">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35" name="Google Shape;335;p24"/>
          <p:cNvCxnSpPr/>
          <p:nvPr/>
        </p:nvCxnSpPr>
        <p:spPr>
          <a:xfrm rot="10800000">
            <a:off x="8455017" y="5664919"/>
            <a:ext cx="2159973" cy="172191"/>
          </a:xfrm>
          <a:prstGeom prst="straightConnector1">
            <a:avLst/>
          </a:prstGeom>
          <a:noFill/>
          <a:ln w="25400" cap="flat" cmpd="sng">
            <a:solidFill>
              <a:schemeClr val="dk1"/>
            </a:solidFill>
            <a:prstDash val="solid"/>
            <a:round/>
            <a:headEnd type="none" w="sm" len="sm"/>
            <a:tailEnd type="triangle" w="med" len="med"/>
          </a:ln>
          <a:effectLst>
            <a:outerShdw blurRad="40000" dist="20000" dir="5400000" rotWithShape="0">
              <a:srgbClr val="000000">
                <a:alpha val="37647"/>
              </a:srgbClr>
            </a:outerShdw>
          </a:effectLst>
        </p:spPr>
      </p:cxnSp>
      <p:sp>
        <p:nvSpPr>
          <p:cNvPr id="336" name="Google Shape;336;p24"/>
          <p:cNvSpPr txBox="1"/>
          <p:nvPr/>
        </p:nvSpPr>
        <p:spPr>
          <a:xfrm>
            <a:off x="10614990" y="5112208"/>
            <a:ext cx="1748589" cy="16004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Arial"/>
                <a:ea typeface="Arial"/>
                <a:cs typeface="Arial"/>
                <a:sym typeface="Arial"/>
              </a:rPr>
              <a:t>Predicted year (2038) where wolf removals will no longer be needed due to an aging forest (and a “halt logging” scenario)</a:t>
            </a:r>
            <a:endParaRPr dirty="0"/>
          </a:p>
        </p:txBody>
      </p:sp>
      <p:pic>
        <p:nvPicPr>
          <p:cNvPr id="337" name="Google Shape;337;p24" descr="A picture containing text&#10;&#10;Description automatically generated"/>
          <p:cNvPicPr preferRelativeResize="0"/>
          <p:nvPr/>
        </p:nvPicPr>
        <p:blipFill rotWithShape="1">
          <a:blip r:embed="rId4">
            <a:alphaModFix/>
          </a:blip>
          <a:srcRect/>
          <a:stretch/>
        </p:blipFill>
        <p:spPr>
          <a:xfrm>
            <a:off x="10375689" y="153982"/>
            <a:ext cx="1632265" cy="901400"/>
          </a:xfrm>
          <a:prstGeom prst="rect">
            <a:avLst/>
          </a:prstGeom>
          <a:noFill/>
          <a:ln>
            <a:noFill/>
          </a:ln>
        </p:spPr>
      </p:pic>
      <p:sp>
        <p:nvSpPr>
          <p:cNvPr id="12" name="Google Shape;334;p24">
            <a:extLst>
              <a:ext uri="{FF2B5EF4-FFF2-40B4-BE49-F238E27FC236}">
                <a16:creationId xmlns:a16="http://schemas.microsoft.com/office/drawing/2014/main" id="{F9497324-6D7C-D064-6793-D8FD6A1B3404}"/>
              </a:ext>
            </a:extLst>
          </p:cNvPr>
          <p:cNvSpPr/>
          <p:nvPr/>
        </p:nvSpPr>
        <p:spPr>
          <a:xfrm>
            <a:off x="2271939" y="4217916"/>
            <a:ext cx="542979" cy="546590"/>
          </a:xfrm>
          <a:prstGeom prst="ellipse">
            <a:avLst/>
          </a:prstGeom>
          <a:noFill/>
          <a:ln w="25400" cap="flat" cmpd="sng">
            <a:solidFill>
              <a:schemeClr val="tx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tx1"/>
              </a:solidFill>
              <a:latin typeface="Arial"/>
              <a:ea typeface="Arial"/>
              <a:cs typeface="Arial"/>
              <a:sym typeface="Arial"/>
            </a:endParaRPr>
          </a:p>
        </p:txBody>
      </p:sp>
      <p:sp>
        <p:nvSpPr>
          <p:cNvPr id="13" name="TextBox 12">
            <a:extLst>
              <a:ext uri="{FF2B5EF4-FFF2-40B4-BE49-F238E27FC236}">
                <a16:creationId xmlns:a16="http://schemas.microsoft.com/office/drawing/2014/main" id="{35FC2B15-D106-EA23-3B36-FCCBD9B3679D}"/>
              </a:ext>
            </a:extLst>
          </p:cNvPr>
          <p:cNvSpPr txBox="1"/>
          <p:nvPr/>
        </p:nvSpPr>
        <p:spPr>
          <a:xfrm>
            <a:off x="2814202" y="4183434"/>
            <a:ext cx="2175195" cy="307777"/>
          </a:xfrm>
          <a:prstGeom prst="rect">
            <a:avLst/>
          </a:prstGeom>
          <a:noFill/>
        </p:spPr>
        <p:txBody>
          <a:bodyPr wrap="square" rtlCol="0">
            <a:spAutoFit/>
          </a:bodyPr>
          <a:lstStyle/>
          <a:p>
            <a:r>
              <a:rPr lang="en-US" dirty="0"/>
              <a:t>Wolf densities 2022</a:t>
            </a:r>
          </a:p>
        </p:txBody>
      </p:sp>
    </p:spTree>
    <p:extLst>
      <p:ext uri="{BB962C8B-B14F-4D97-AF65-F5344CB8AC3E}">
        <p14:creationId xmlns:p14="http://schemas.microsoft.com/office/powerpoint/2010/main" val="208997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 grpId="0"/>
      <p:bldP spid="332" grpId="0"/>
      <p:bldP spid="334" grpId="0" animBg="1"/>
      <p:bldP spid="336" grpId="0"/>
      <p:bldP spid="12" grpId="0" animBg="1"/>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3F31153-8820-B39E-59FE-1E1256860565}"/>
              </a:ext>
            </a:extLst>
          </p:cNvPr>
          <p:cNvPicPr>
            <a:picLocks noChangeAspect="1"/>
          </p:cNvPicPr>
          <p:nvPr/>
        </p:nvPicPr>
        <p:blipFill>
          <a:blip r:embed="rId2"/>
          <a:stretch>
            <a:fillRect/>
          </a:stretch>
        </p:blipFill>
        <p:spPr>
          <a:xfrm>
            <a:off x="1077686" y="209576"/>
            <a:ext cx="9503228" cy="6438847"/>
          </a:xfrm>
          <a:prstGeom prst="rect">
            <a:avLst/>
          </a:prstGeom>
        </p:spPr>
      </p:pic>
    </p:spTree>
    <p:extLst>
      <p:ext uri="{BB962C8B-B14F-4D97-AF65-F5344CB8AC3E}">
        <p14:creationId xmlns:p14="http://schemas.microsoft.com/office/powerpoint/2010/main" val="1899297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1A712-DE7B-3D1A-82CC-A2A2AD268C5E}"/>
              </a:ext>
            </a:extLst>
          </p:cNvPr>
          <p:cNvSpPr>
            <a:spLocks noGrp="1"/>
          </p:cNvSpPr>
          <p:nvPr>
            <p:ph type="title"/>
          </p:nvPr>
        </p:nvSpPr>
        <p:spPr/>
        <p:txBody>
          <a:bodyPr/>
          <a:lstStyle/>
          <a:p>
            <a:r>
              <a:rPr lang="en-US" dirty="0"/>
              <a:t>*End – things below are from previous meetings (27Jan2023 – Mateen)</a:t>
            </a:r>
          </a:p>
        </p:txBody>
      </p:sp>
      <p:sp>
        <p:nvSpPr>
          <p:cNvPr id="3" name="Text Placeholder 2">
            <a:extLst>
              <a:ext uri="{FF2B5EF4-FFF2-40B4-BE49-F238E27FC236}">
                <a16:creationId xmlns:a16="http://schemas.microsoft.com/office/drawing/2014/main" id="{41E7076A-148E-C92D-FE89-106155406B2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84652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2964A-1E36-8155-D4B3-06D2E65E45DB}"/>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2FB2CFD-200C-4CDC-262D-0FC7F8B651F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275560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00556-CFB0-FB20-CCB6-1BCC59EFE3D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1DD4C9B-152D-0195-6E1C-55C4048C8D0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72085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C69DD-FE08-2D23-B18F-8528B489029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1CFC763-B510-DBEA-EB4B-5B5B6A55380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206047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652CD-4D8C-0661-5CC6-266FD4F9824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BF4E0940-59D4-C681-C829-48B4430905D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732508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7BF81-D8AF-3FAE-144F-E3B5C6EFBE5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CA67A21-340E-2620-FE4F-4D0EB30D09B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63757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9"/>
          <p:cNvSpPr txBox="1">
            <a:spLocks noGrp="1"/>
          </p:cNvSpPr>
          <p:nvPr>
            <p:ph type="title"/>
          </p:nvPr>
        </p:nvSpPr>
        <p:spPr>
          <a:xfrm>
            <a:off x="0" y="-135639"/>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Proposed Protection Class</a:t>
            </a:r>
            <a:endParaRPr/>
          </a:p>
        </p:txBody>
      </p:sp>
      <p:pic>
        <p:nvPicPr>
          <p:cNvPr id="189" name="Google Shape;189;p9" descr="Figure 6: Proposed habitat protections"/>
          <p:cNvPicPr preferRelativeResize="0">
            <a:picLocks noGrp="1"/>
          </p:cNvPicPr>
          <p:nvPr>
            <p:ph type="body" idx="1"/>
          </p:nvPr>
        </p:nvPicPr>
        <p:blipFill rotWithShape="1">
          <a:blip r:embed="rId3">
            <a:alphaModFix/>
          </a:blip>
          <a:srcRect/>
          <a:stretch/>
        </p:blipFill>
        <p:spPr>
          <a:xfrm>
            <a:off x="6648773" y="123987"/>
            <a:ext cx="5375477" cy="653386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4"/>
          <p:cNvSpPr txBox="1">
            <a:spLocks noGrp="1"/>
          </p:cNvSpPr>
          <p:nvPr>
            <p:ph type="title"/>
          </p:nvPr>
        </p:nvSpPr>
        <p:spPr>
          <a:xfrm>
            <a:off x="228600" y="1825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Definitions </a:t>
            </a:r>
            <a:endParaRPr/>
          </a:p>
        </p:txBody>
      </p:sp>
      <p:sp>
        <p:nvSpPr>
          <p:cNvPr id="127" name="Google Shape;127;p4"/>
          <p:cNvSpPr txBox="1">
            <a:spLocks noGrp="1"/>
          </p:cNvSpPr>
          <p:nvPr>
            <p:ph type="body" idx="1"/>
          </p:nvPr>
        </p:nvSpPr>
        <p:spPr>
          <a:xfrm>
            <a:off x="228600" y="1196591"/>
            <a:ext cx="10625328" cy="4498565"/>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US" b="1" dirty="0"/>
              <a:t>Mature Forest: </a:t>
            </a:r>
            <a:r>
              <a:rPr lang="en-US" dirty="0"/>
              <a:t>&gt; 100 years old </a:t>
            </a:r>
            <a:endParaRPr dirty="0"/>
          </a:p>
          <a:p>
            <a:pPr marL="228600" lvl="0" indent="-228600" algn="l" rtl="0">
              <a:lnSpc>
                <a:spcPct val="90000"/>
              </a:lnSpc>
              <a:spcBef>
                <a:spcPts val="1000"/>
              </a:spcBef>
              <a:spcAft>
                <a:spcPts val="0"/>
              </a:spcAft>
              <a:buClr>
                <a:schemeClr val="dk1"/>
              </a:buClr>
              <a:buSzPct val="100000"/>
              <a:buChar char="•"/>
            </a:pPr>
            <a:r>
              <a:rPr lang="en-US" b="1" dirty="0"/>
              <a:t>Recruitment Forest</a:t>
            </a:r>
            <a:r>
              <a:rPr lang="en-US" dirty="0"/>
              <a:t>: &gt;80 years old</a:t>
            </a:r>
            <a:endParaRPr dirty="0"/>
          </a:p>
          <a:p>
            <a:pPr marL="228600" lvl="0" indent="-228600" algn="l" rtl="0">
              <a:lnSpc>
                <a:spcPct val="90000"/>
              </a:lnSpc>
              <a:spcBef>
                <a:spcPts val="1000"/>
              </a:spcBef>
              <a:spcAft>
                <a:spcPts val="0"/>
              </a:spcAft>
              <a:buClr>
                <a:schemeClr val="dk1"/>
              </a:buClr>
              <a:buSzPct val="100000"/>
              <a:buChar char="•"/>
            </a:pPr>
            <a:r>
              <a:rPr lang="en-US" b="1" dirty="0"/>
              <a:t>THLB</a:t>
            </a:r>
            <a:r>
              <a:rPr lang="en-US" dirty="0"/>
              <a:t>: Timber Harvesting Land Base  </a:t>
            </a:r>
            <a:endParaRPr dirty="0"/>
          </a:p>
          <a:p>
            <a:pPr marL="228600" lvl="0" indent="-228600" algn="l" rtl="0">
              <a:lnSpc>
                <a:spcPct val="90000"/>
              </a:lnSpc>
              <a:spcBef>
                <a:spcPts val="1000"/>
              </a:spcBef>
              <a:spcAft>
                <a:spcPts val="0"/>
              </a:spcAft>
              <a:buClr>
                <a:schemeClr val="dk1"/>
              </a:buClr>
              <a:buSzPct val="100000"/>
              <a:buChar char="•"/>
            </a:pPr>
            <a:r>
              <a:rPr lang="en-US" b="1" dirty="0"/>
              <a:t>Core caribou habita</a:t>
            </a:r>
            <a:r>
              <a:rPr lang="en-US" dirty="0"/>
              <a:t>t</a:t>
            </a:r>
            <a:r>
              <a:rPr lang="en-US" b="1" dirty="0"/>
              <a:t>:</a:t>
            </a:r>
            <a:r>
              <a:rPr lang="en-US" sz="2800" b="1" dirty="0">
                <a:solidFill>
                  <a:srgbClr val="6E2FA0"/>
                </a:solidFill>
              </a:rPr>
              <a:t> </a:t>
            </a:r>
            <a:r>
              <a:rPr lang="en-US" sz="2800" dirty="0"/>
              <a:t>Used directly by caribou – necessary habitat for survival</a:t>
            </a:r>
            <a:endParaRPr dirty="0"/>
          </a:p>
          <a:p>
            <a:pPr marL="228600" lvl="0" indent="-228600" algn="l" rtl="0">
              <a:lnSpc>
                <a:spcPct val="90000"/>
              </a:lnSpc>
              <a:spcBef>
                <a:spcPts val="1000"/>
              </a:spcBef>
              <a:spcAft>
                <a:spcPts val="0"/>
              </a:spcAft>
              <a:buClr>
                <a:schemeClr val="dk1"/>
              </a:buClr>
              <a:buSzPct val="100000"/>
              <a:buChar char="•"/>
            </a:pPr>
            <a:r>
              <a:rPr lang="en-US" b="1" dirty="0"/>
              <a:t>Matrix caribou habitat:</a:t>
            </a:r>
            <a:r>
              <a:rPr lang="en-US" sz="2800" b="1" dirty="0">
                <a:solidFill>
                  <a:srgbClr val="FFFF00"/>
                </a:solidFill>
              </a:rPr>
              <a:t> </a:t>
            </a:r>
            <a:r>
              <a:rPr lang="en-US" sz="2800" dirty="0"/>
              <a:t>not directly used by caribou, but still very important </a:t>
            </a:r>
            <a:endParaRPr dirty="0"/>
          </a:p>
          <a:p>
            <a:pPr marL="228600" lvl="0" indent="-228600" algn="l" rtl="0">
              <a:lnSpc>
                <a:spcPct val="90000"/>
              </a:lnSpc>
              <a:spcBef>
                <a:spcPts val="1000"/>
              </a:spcBef>
              <a:spcAft>
                <a:spcPts val="0"/>
              </a:spcAft>
              <a:buClr>
                <a:schemeClr val="dk1"/>
              </a:buClr>
              <a:buSzPct val="100000"/>
              <a:buChar char="•"/>
            </a:pPr>
            <a:r>
              <a:rPr lang="en-US" b="1" dirty="0"/>
              <a:t>Kernel Density</a:t>
            </a:r>
            <a:r>
              <a:rPr lang="en-US" dirty="0"/>
              <a:t>: heat map of animals </a:t>
            </a:r>
            <a:endParaRPr dirty="0"/>
          </a:p>
          <a:p>
            <a:pPr marL="228600" lvl="0" indent="-228600" algn="l" rtl="0">
              <a:lnSpc>
                <a:spcPct val="90000"/>
              </a:lnSpc>
              <a:spcBef>
                <a:spcPts val="1000"/>
              </a:spcBef>
              <a:spcAft>
                <a:spcPts val="0"/>
              </a:spcAft>
              <a:buClr>
                <a:schemeClr val="dk1"/>
              </a:buClr>
              <a:buSzPct val="100000"/>
              <a:buChar char="•"/>
            </a:pPr>
            <a:r>
              <a:rPr lang="en-US" b="1" dirty="0"/>
              <a:t>Buffer:</a:t>
            </a:r>
            <a:r>
              <a:rPr lang="en-US" dirty="0"/>
              <a:t> added area or distance from point (e.g., 500m)</a:t>
            </a:r>
            <a:endParaRPr dirty="0"/>
          </a:p>
          <a:p>
            <a:pPr marL="228600" lvl="0" indent="-228600" algn="l" rtl="0">
              <a:lnSpc>
                <a:spcPct val="90000"/>
              </a:lnSpc>
              <a:spcBef>
                <a:spcPts val="1000"/>
              </a:spcBef>
              <a:spcAft>
                <a:spcPts val="0"/>
              </a:spcAft>
              <a:buClr>
                <a:schemeClr val="dk1"/>
              </a:buClr>
              <a:buSzPct val="100000"/>
              <a:buChar char="•"/>
            </a:pPr>
            <a:r>
              <a:rPr lang="en-US" b="1" dirty="0"/>
              <a:t>GAR:</a:t>
            </a:r>
            <a:r>
              <a:rPr lang="en-US" dirty="0"/>
              <a:t> Government Action Regulation – also known as “Ungulate Winter Range” protections </a:t>
            </a:r>
            <a:endParaRPr dirty="0"/>
          </a:p>
        </p:txBody>
      </p:sp>
      <p:pic>
        <p:nvPicPr>
          <p:cNvPr id="128" name="Google Shape;128;p4" descr="A picture containing text&#10;&#10;Description automatically generated"/>
          <p:cNvPicPr preferRelativeResize="0"/>
          <p:nvPr/>
        </p:nvPicPr>
        <p:blipFill rotWithShape="1">
          <a:blip r:embed="rId3">
            <a:alphaModFix/>
          </a:blip>
          <a:srcRect/>
          <a:stretch/>
        </p:blipFill>
        <p:spPr>
          <a:xfrm>
            <a:off x="10096257" y="165482"/>
            <a:ext cx="1867143" cy="103110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6"/>
          <p:cNvSpPr txBox="1">
            <a:spLocks noGrp="1"/>
          </p:cNvSpPr>
          <p:nvPr>
            <p:ph type="title"/>
          </p:nvPr>
        </p:nvSpPr>
        <p:spPr>
          <a:xfrm>
            <a:off x="0" y="12664"/>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Breakdown of Core vs. Matrix</a:t>
            </a:r>
            <a:endParaRPr/>
          </a:p>
        </p:txBody>
      </p:sp>
      <p:pic>
        <p:nvPicPr>
          <p:cNvPr id="166" name="Google Shape;166;p6" descr="Figure 2: Core and matrix caribou habitat"/>
          <p:cNvPicPr preferRelativeResize="0"/>
          <p:nvPr/>
        </p:nvPicPr>
        <p:blipFill rotWithShape="1">
          <a:blip r:embed="rId3">
            <a:alphaModFix/>
          </a:blip>
          <a:srcRect/>
          <a:stretch/>
        </p:blipFill>
        <p:spPr>
          <a:xfrm>
            <a:off x="1811845" y="1446848"/>
            <a:ext cx="8249603" cy="4376483"/>
          </a:xfrm>
          <a:prstGeom prst="rect">
            <a:avLst/>
          </a:prstGeom>
          <a:noFill/>
          <a:ln>
            <a:noFill/>
          </a:ln>
        </p:spPr>
      </p:pic>
      <p:pic>
        <p:nvPicPr>
          <p:cNvPr id="167" name="Google Shape;167;p6" descr="A picture containing text&#10;&#10;Description automatically generated"/>
          <p:cNvPicPr preferRelativeResize="0"/>
          <p:nvPr/>
        </p:nvPicPr>
        <p:blipFill rotWithShape="1">
          <a:blip r:embed="rId4">
            <a:alphaModFix/>
          </a:blip>
          <a:srcRect/>
          <a:stretch/>
        </p:blipFill>
        <p:spPr>
          <a:xfrm>
            <a:off x="10061448" y="198498"/>
            <a:ext cx="1867143" cy="103110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7"/>
          <p:cNvSpPr txBox="1">
            <a:spLocks noGrp="1"/>
          </p:cNvSpPr>
          <p:nvPr>
            <p:ph type="title"/>
          </p:nvPr>
        </p:nvSpPr>
        <p:spPr>
          <a:xfrm>
            <a:off x="0" y="0"/>
            <a:ext cx="6315075" cy="1071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a:t>Existing Habitat Protections </a:t>
            </a:r>
            <a:endParaRPr/>
          </a:p>
        </p:txBody>
      </p:sp>
      <p:pic>
        <p:nvPicPr>
          <p:cNvPr id="174" name="Google Shape;174;p7" descr="Map&#10;&#10;Description automatically generated"/>
          <p:cNvPicPr preferRelativeResize="0"/>
          <p:nvPr/>
        </p:nvPicPr>
        <p:blipFill rotWithShape="1">
          <a:blip r:embed="rId3">
            <a:alphaModFix/>
          </a:blip>
          <a:srcRect/>
          <a:stretch/>
        </p:blipFill>
        <p:spPr>
          <a:xfrm>
            <a:off x="6315075" y="128953"/>
            <a:ext cx="5737381" cy="6887135"/>
          </a:xfrm>
          <a:prstGeom prst="rect">
            <a:avLst/>
          </a:prstGeom>
          <a:noFill/>
          <a:ln>
            <a:noFill/>
          </a:ln>
        </p:spPr>
      </p:pic>
      <p:sp>
        <p:nvSpPr>
          <p:cNvPr id="175" name="Google Shape;175;p7"/>
          <p:cNvSpPr txBox="1"/>
          <p:nvPr/>
        </p:nvSpPr>
        <p:spPr>
          <a:xfrm>
            <a:off x="268497" y="1396783"/>
            <a:ext cx="5383161" cy="39703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accent6"/>
                </a:solidFill>
                <a:latin typeface="Calibri"/>
                <a:ea typeface="Calibri"/>
                <a:cs typeface="Calibri"/>
                <a:sym typeface="Calibri"/>
              </a:rPr>
              <a:t>Parks and Protected Areas</a:t>
            </a:r>
            <a:r>
              <a:rPr lang="en-US" sz="2400" b="0" i="0" u="none" strike="noStrike" cap="none">
                <a:solidFill>
                  <a:schemeClr val="accent6"/>
                </a:solidFill>
                <a:latin typeface="Calibri"/>
                <a:ea typeface="Calibri"/>
                <a:cs typeface="Calibri"/>
                <a:sym typeface="Calibri"/>
              </a:rPr>
              <a:t>: </a:t>
            </a:r>
            <a:r>
              <a:rPr lang="en-US" sz="2400" b="0" i="0" u="none" strike="noStrike" cap="none">
                <a:solidFill>
                  <a:schemeClr val="dk1"/>
                </a:solidFill>
                <a:latin typeface="Calibri"/>
                <a:ea typeface="Calibri"/>
                <a:cs typeface="Calibri"/>
                <a:sym typeface="Calibri"/>
              </a:rPr>
              <a:t>National Park, Provincial Park, highest level of protection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FFFF00"/>
                </a:solidFill>
                <a:latin typeface="Calibri"/>
                <a:ea typeface="Calibri"/>
                <a:cs typeface="Calibri"/>
                <a:sym typeface="Calibri"/>
              </a:rPr>
              <a:t>Full: </a:t>
            </a:r>
            <a:r>
              <a:rPr lang="en-US" sz="2400" b="0" i="0" u="none" strike="noStrike" cap="none">
                <a:solidFill>
                  <a:schemeClr val="dk1"/>
                </a:solidFill>
                <a:latin typeface="Calibri"/>
                <a:ea typeface="Calibri"/>
                <a:cs typeface="Calibri"/>
                <a:sym typeface="Calibri"/>
              </a:rPr>
              <a:t>No forestry permitted, for example Ungulate Winter Range (GAR)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FF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FFC000"/>
                </a:solidFill>
                <a:latin typeface="Calibri"/>
                <a:ea typeface="Calibri"/>
                <a:cs typeface="Calibri"/>
                <a:sym typeface="Calibri"/>
              </a:rPr>
              <a:t>High:  </a:t>
            </a:r>
            <a:r>
              <a:rPr lang="en-US" sz="2400" b="0" i="0" u="none" strike="noStrike" cap="none">
                <a:solidFill>
                  <a:schemeClr val="dk1"/>
                </a:solidFill>
                <a:latin typeface="Calibri"/>
                <a:ea typeface="Calibri"/>
                <a:cs typeface="Calibri"/>
                <a:sym typeface="Calibri"/>
              </a:rPr>
              <a:t>98% protection, tiny bit of harvest may bleed into these areas but only 2% incursion. Example: Old Growth Management Areas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8"/>
          <p:cNvSpPr txBox="1">
            <a:spLocks noGrp="1"/>
          </p:cNvSpPr>
          <p:nvPr>
            <p:ph type="title"/>
          </p:nvPr>
        </p:nvSpPr>
        <p:spPr>
          <a:xfrm>
            <a:off x="0" y="-20369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Current Disturbances </a:t>
            </a:r>
            <a:endParaRPr/>
          </a:p>
        </p:txBody>
      </p:sp>
      <p:pic>
        <p:nvPicPr>
          <p:cNvPr id="182" name="Google Shape;182;p8" descr="Figure 12: Habitat disturbances in Revelstoke Complex"/>
          <p:cNvPicPr preferRelativeResize="0">
            <a:picLocks noGrp="1"/>
          </p:cNvPicPr>
          <p:nvPr>
            <p:ph type="body" idx="1"/>
          </p:nvPr>
        </p:nvPicPr>
        <p:blipFill rotWithShape="1">
          <a:blip r:embed="rId3">
            <a:alphaModFix/>
          </a:blip>
          <a:srcRect/>
          <a:stretch/>
        </p:blipFill>
        <p:spPr>
          <a:xfrm>
            <a:off x="5900335" y="119921"/>
            <a:ext cx="6254682" cy="6738079"/>
          </a:xfrm>
          <a:prstGeom prst="rect">
            <a:avLst/>
          </a:prstGeom>
          <a:noFill/>
          <a:ln>
            <a:noFill/>
          </a:ln>
        </p:spPr>
      </p:pic>
      <p:sp>
        <p:nvSpPr>
          <p:cNvPr id="183" name="Google Shape;183;p8"/>
          <p:cNvSpPr txBox="1"/>
          <p:nvPr/>
        </p:nvSpPr>
        <p:spPr>
          <a:xfrm>
            <a:off x="36983" y="1082611"/>
            <a:ext cx="5826369" cy="44012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D97DD8"/>
                </a:solidFill>
                <a:latin typeface="Calibri"/>
                <a:ea typeface="Calibri"/>
                <a:cs typeface="Calibri"/>
                <a:sym typeface="Calibri"/>
              </a:rPr>
              <a:t>Road: All roads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accent5"/>
                </a:solidFill>
                <a:latin typeface="Calibri"/>
                <a:ea typeface="Calibri"/>
                <a:cs typeface="Calibri"/>
                <a:sym typeface="Calibri"/>
              </a:rPr>
              <a:t>Static: Permanent disturbance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B18501"/>
                </a:solidFill>
                <a:latin typeface="Calibri"/>
                <a:ea typeface="Calibri"/>
                <a:cs typeface="Calibri"/>
                <a:sym typeface="Calibri"/>
              </a:rPr>
              <a:t>Cutblock: logged area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7030A0"/>
                </a:solidFill>
                <a:latin typeface="Calibri"/>
                <a:ea typeface="Calibri"/>
                <a:cs typeface="Calibri"/>
                <a:sym typeface="Calibri"/>
              </a:rPr>
              <a:t>Fire: burned area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757070"/>
                </a:solidFill>
                <a:latin typeface="Calibri"/>
                <a:ea typeface="Calibri"/>
                <a:cs typeface="Calibri"/>
                <a:sym typeface="Calibri"/>
              </a:rPr>
              <a:t>Pest: e.g., pine beetle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3F7D82"/>
                </a:solidFill>
                <a:latin typeface="Calibri"/>
                <a:ea typeface="Calibri"/>
                <a:cs typeface="Calibri"/>
                <a:sym typeface="Calibri"/>
              </a:rPr>
              <a:t>Cutblock Buffer: 500m</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accent6"/>
                </a:solidFill>
                <a:latin typeface="Calibri"/>
                <a:ea typeface="Calibri"/>
                <a:cs typeface="Calibri"/>
                <a:sym typeface="Calibri"/>
              </a:rPr>
              <a:t>Road Buffer: 25 meters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F4B081"/>
                </a:solidFill>
                <a:latin typeface="Calibri"/>
                <a:ea typeface="Calibri"/>
                <a:cs typeface="Calibri"/>
                <a:sym typeface="Calibri"/>
              </a:rPr>
              <a:t>Other Disturbance Buffer: 500 meters</a:t>
            </a:r>
            <a:r>
              <a:rPr lang="en-US" sz="2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AEABAB"/>
                </a:solidFill>
                <a:latin typeface="Calibri"/>
                <a:ea typeface="Calibri"/>
                <a:cs typeface="Calibri"/>
                <a:sym typeface="Calibri"/>
              </a:rPr>
              <a:t>Undisturbed: not affected by any of the above disturbances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10" descr="Figure 7: Total amount of old forest, recruimtent forest, and forest buffer eligible for protection"/>
          <p:cNvPicPr preferRelativeResize="0">
            <a:picLocks noGrp="1"/>
          </p:cNvPicPr>
          <p:nvPr>
            <p:ph type="body" idx="1"/>
          </p:nvPr>
        </p:nvPicPr>
        <p:blipFill rotWithShape="1">
          <a:blip r:embed="rId3">
            <a:alphaModFix/>
          </a:blip>
          <a:srcRect/>
          <a:stretch/>
        </p:blipFill>
        <p:spPr>
          <a:xfrm>
            <a:off x="1278834" y="1062740"/>
            <a:ext cx="8846752" cy="5095859"/>
          </a:xfrm>
          <a:prstGeom prst="rect">
            <a:avLst/>
          </a:prstGeom>
          <a:noFill/>
          <a:ln>
            <a:noFill/>
          </a:ln>
        </p:spPr>
      </p:pic>
      <p:sp>
        <p:nvSpPr>
          <p:cNvPr id="197" name="Google Shape;197;p10"/>
          <p:cNvSpPr txBox="1">
            <a:spLocks noGrp="1"/>
          </p:cNvSpPr>
          <p:nvPr>
            <p:ph type="title"/>
          </p:nvPr>
        </p:nvSpPr>
        <p:spPr>
          <a:xfrm>
            <a:off x="0" y="-10379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Proposed Protection Class – Core vs. Matrix </a:t>
            </a:r>
            <a:endParaRPr/>
          </a:p>
        </p:txBody>
      </p:sp>
      <p:pic>
        <p:nvPicPr>
          <p:cNvPr id="198" name="Google Shape;198;p10" descr="A picture containing text&#10;&#10;Description automatically generated"/>
          <p:cNvPicPr preferRelativeResize="0"/>
          <p:nvPr/>
        </p:nvPicPr>
        <p:blipFill rotWithShape="1">
          <a:blip r:embed="rId4">
            <a:alphaModFix/>
          </a:blip>
          <a:srcRect/>
          <a:stretch/>
        </p:blipFill>
        <p:spPr>
          <a:xfrm>
            <a:off x="10255616" y="178863"/>
            <a:ext cx="1632265" cy="9014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02"/>
        <p:cNvGrpSpPr/>
        <p:nvPr/>
      </p:nvGrpSpPr>
      <p:grpSpPr>
        <a:xfrm>
          <a:off x="0" y="0"/>
          <a:ext cx="0" cy="0"/>
          <a:chOff x="0" y="0"/>
          <a:chExt cx="0" cy="0"/>
        </a:xfrm>
      </p:grpSpPr>
      <p:sp>
        <p:nvSpPr>
          <p:cNvPr id="203" name="Google Shape;203;p11"/>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04" name="Google Shape;204;p11" descr="Demographic Responses of Nearly Extirpated Endangered Mountain Caribou to  Recovery Actions in Central British Columbia | Canadian Conservation and  Land Management (CCLM) Knowledge Network"/>
          <p:cNvPicPr preferRelativeResize="0"/>
          <p:nvPr/>
        </p:nvPicPr>
        <p:blipFill rotWithShape="1">
          <a:blip r:embed="rId3">
            <a:alphaModFix amt="50000"/>
          </a:blip>
          <a:srcRect t="4553" b="1696"/>
          <a:stretch/>
        </p:blipFill>
        <p:spPr>
          <a:xfrm>
            <a:off x="20" y="-22"/>
            <a:ext cx="12191977" cy="6858022"/>
          </a:xfrm>
          <a:prstGeom prst="rect">
            <a:avLst/>
          </a:prstGeom>
          <a:noFill/>
          <a:ln>
            <a:noFill/>
          </a:ln>
        </p:spPr>
      </p:pic>
      <p:sp>
        <p:nvSpPr>
          <p:cNvPr id="205" name="Google Shape;205;p11"/>
          <p:cNvSpPr txBox="1">
            <a:spLocks noGrp="1"/>
          </p:cNvSpPr>
          <p:nvPr>
            <p:ph type="title"/>
          </p:nvPr>
        </p:nvSpPr>
        <p:spPr>
          <a:xfrm>
            <a:off x="1524000" y="1122362"/>
            <a:ext cx="9144000" cy="290051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6000"/>
              <a:buFont typeface="Calibri"/>
              <a:buNone/>
            </a:pPr>
            <a:r>
              <a:rPr lang="en-US" sz="6000">
                <a:solidFill>
                  <a:srgbClr val="FFFFFF"/>
                </a:solidFill>
              </a:rPr>
              <a:t>Options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14"/>
          <p:cNvSpPr txBox="1">
            <a:spLocks noGrp="1"/>
          </p:cNvSpPr>
          <p:nvPr>
            <p:ph type="title"/>
          </p:nvPr>
        </p:nvSpPr>
        <p:spPr>
          <a:xfrm>
            <a:off x="0" y="0"/>
            <a:ext cx="12044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Caribou Locations (Columbia </a:t>
            </a: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North</a:t>
            </a:r>
            <a:r>
              <a:rPr lang="en-US"/>
              <a:t>, Columbia South, Firsby Boulder Queest) </a:t>
            </a:r>
            <a:endParaRPr/>
          </a:p>
        </p:txBody>
      </p:sp>
      <p:pic>
        <p:nvPicPr>
          <p:cNvPr id="211" name="Google Shape;211;p14" descr="Diagram&#10;&#10;Description automatically generated with medium confidence"/>
          <p:cNvPicPr preferRelativeResize="0"/>
          <p:nvPr/>
        </p:nvPicPr>
        <p:blipFill rotWithShape="1">
          <a:blip r:embed="rId3">
            <a:alphaModFix/>
          </a:blip>
          <a:srcRect/>
          <a:stretch/>
        </p:blipFill>
        <p:spPr>
          <a:xfrm>
            <a:off x="2409063" y="1325700"/>
            <a:ext cx="7373874" cy="5481026"/>
          </a:xfrm>
          <a:prstGeom prst="rect">
            <a:avLst/>
          </a:prstGeom>
          <a:noFill/>
          <a:ln>
            <a:noFill/>
          </a:ln>
        </p:spPr>
      </p:pic>
      <p:pic>
        <p:nvPicPr>
          <p:cNvPr id="212" name="Google Shape;212;p14" descr="A picture containing text&#10;&#10;Description automatically generated"/>
          <p:cNvPicPr preferRelativeResize="0"/>
          <p:nvPr/>
        </p:nvPicPr>
        <p:blipFill rotWithShape="1">
          <a:blip r:embed="rId4">
            <a:alphaModFix/>
          </a:blip>
          <a:srcRect/>
          <a:stretch/>
        </p:blipFill>
        <p:spPr>
          <a:xfrm>
            <a:off x="10411835" y="212150"/>
            <a:ext cx="1632265" cy="9014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5"/>
          <p:cNvSpPr txBox="1">
            <a:spLocks noGrp="1"/>
          </p:cNvSpPr>
          <p:nvPr>
            <p:ph type="title"/>
          </p:nvPr>
        </p:nvSpPr>
        <p:spPr>
          <a:xfrm>
            <a:off x="119921" y="-3321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Kernel Density </a:t>
            </a:r>
            <a:endParaRPr/>
          </a:p>
        </p:txBody>
      </p:sp>
      <p:pic>
        <p:nvPicPr>
          <p:cNvPr id="219" name="Google Shape;219;p15" descr="Chart, surface chart&#10;&#10;Description automatically generated"/>
          <p:cNvPicPr preferRelativeResize="0">
            <a:picLocks noGrp="1"/>
          </p:cNvPicPr>
          <p:nvPr>
            <p:ph type="body" idx="1"/>
          </p:nvPr>
        </p:nvPicPr>
        <p:blipFill rotWithShape="1">
          <a:blip r:embed="rId3">
            <a:alphaModFix/>
          </a:blip>
          <a:srcRect/>
          <a:stretch/>
        </p:blipFill>
        <p:spPr>
          <a:xfrm>
            <a:off x="119921" y="1051679"/>
            <a:ext cx="7552833" cy="4053249"/>
          </a:xfrm>
          <a:prstGeom prst="rect">
            <a:avLst/>
          </a:prstGeom>
          <a:noFill/>
          <a:ln>
            <a:noFill/>
          </a:ln>
        </p:spPr>
      </p:pic>
      <p:sp>
        <p:nvSpPr>
          <p:cNvPr id="220" name="Google Shape;220;p15"/>
          <p:cNvSpPr txBox="1"/>
          <p:nvPr/>
        </p:nvSpPr>
        <p:spPr>
          <a:xfrm>
            <a:off x="119921" y="5275410"/>
            <a:ext cx="6714832" cy="138499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Kernel Density: </a:t>
            </a:r>
            <a:r>
              <a:rPr lang="en-US" sz="2800" b="0" i="0" u="none" strike="noStrike" cap="none">
                <a:solidFill>
                  <a:schemeClr val="dk1"/>
                </a:solidFill>
                <a:latin typeface="Calibri"/>
                <a:ea typeface="Calibri"/>
                <a:cs typeface="Calibri"/>
                <a:sym typeface="Calibri"/>
              </a:rPr>
              <a:t>a tool used to define what areas animals spend the most amount of time in</a:t>
            </a:r>
            <a:endParaRPr sz="2800" b="1" i="0" u="none" strike="noStrike" cap="none">
              <a:solidFill>
                <a:schemeClr val="dk1"/>
              </a:solidFill>
              <a:latin typeface="Calibri"/>
              <a:ea typeface="Calibri"/>
              <a:cs typeface="Calibri"/>
              <a:sym typeface="Calibri"/>
            </a:endParaRPr>
          </a:p>
        </p:txBody>
      </p:sp>
      <p:pic>
        <p:nvPicPr>
          <p:cNvPr id="221" name="Google Shape;221;p15" descr="A picture containing text&#10;&#10;Description automatically generated"/>
          <p:cNvPicPr preferRelativeResize="0"/>
          <p:nvPr/>
        </p:nvPicPr>
        <p:blipFill rotWithShape="1">
          <a:blip r:embed="rId4">
            <a:alphaModFix/>
          </a:blip>
          <a:srcRect/>
          <a:stretch/>
        </p:blipFill>
        <p:spPr>
          <a:xfrm>
            <a:off x="10255616" y="178863"/>
            <a:ext cx="1632265" cy="901400"/>
          </a:xfrm>
          <a:prstGeom prst="rect">
            <a:avLst/>
          </a:prstGeom>
          <a:noFill/>
          <a:ln>
            <a:noFill/>
          </a:ln>
        </p:spPr>
      </p:pic>
      <p:sp>
        <p:nvSpPr>
          <p:cNvPr id="222" name="Google Shape;222;p15"/>
          <p:cNvSpPr txBox="1"/>
          <p:nvPr/>
        </p:nvSpPr>
        <p:spPr>
          <a:xfrm>
            <a:off x="10255616" y="6506516"/>
            <a:ext cx="198929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Willems and Hill 2009</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6"/>
          <p:cNvSpPr txBox="1">
            <a:spLocks noGrp="1"/>
          </p:cNvSpPr>
          <p:nvPr>
            <p:ph type="title"/>
          </p:nvPr>
        </p:nvSpPr>
        <p:spPr>
          <a:xfrm>
            <a:off x="0" y="-300134"/>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How options are de</a:t>
            </a: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fine</a:t>
            </a:r>
            <a:r>
              <a:rPr lang="en-US"/>
              <a:t>d </a:t>
            </a:r>
            <a:endParaRPr/>
          </a:p>
        </p:txBody>
      </p:sp>
      <p:sp>
        <p:nvSpPr>
          <p:cNvPr id="229" name="Google Shape;229;p16"/>
          <p:cNvSpPr txBox="1"/>
          <p:nvPr/>
        </p:nvSpPr>
        <p:spPr>
          <a:xfrm>
            <a:off x="184849" y="904600"/>
            <a:ext cx="8210366" cy="86484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28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C00000"/>
              </a:buClr>
              <a:buSzPts val="2400"/>
              <a:buFont typeface="Calibri"/>
              <a:buAutoNum type="arabicPeriod"/>
            </a:pPr>
            <a:r>
              <a:rPr lang="en-US" sz="2800" b="0" i="0" u="none" strike="noStrike" cap="none" dirty="0">
                <a:solidFill>
                  <a:srgbClr val="C00000"/>
                </a:solidFill>
                <a:latin typeface="Calibri"/>
                <a:ea typeface="Calibri"/>
                <a:cs typeface="Calibri"/>
                <a:sym typeface="Calibri"/>
              </a:rPr>
              <a:t>Exclude</a:t>
            </a:r>
            <a:r>
              <a:rPr lang="en-US" sz="2800" b="0" i="0" u="none" strike="noStrike" cap="none" dirty="0">
                <a:solidFill>
                  <a:schemeClr val="dk1"/>
                </a:solidFill>
                <a:latin typeface="Calibri"/>
                <a:ea typeface="Calibri"/>
                <a:cs typeface="Calibri"/>
                <a:sym typeface="Calibri"/>
              </a:rPr>
              <a:t> disturbed habitat (&lt;80 years old)</a:t>
            </a:r>
            <a:br>
              <a:rPr lang="en-US" sz="2800" b="0" i="0" u="none" strike="noStrike" cap="none" dirty="0">
                <a:solidFill>
                  <a:schemeClr val="dk1"/>
                </a:solidFill>
                <a:latin typeface="Calibri"/>
                <a:ea typeface="Calibri"/>
                <a:cs typeface="Calibri"/>
                <a:sym typeface="Calibri"/>
              </a:rPr>
            </a:br>
            <a:endParaRPr sz="2800" b="0" i="0" u="none" strike="noStrike" cap="none" dirty="0">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548135"/>
              </a:buClr>
              <a:buSzPts val="2400"/>
              <a:buFont typeface="Calibri"/>
              <a:buAutoNum type="arabicPeriod"/>
            </a:pPr>
            <a:r>
              <a:rPr lang="en-US" sz="2800" b="0" i="0" u="none" strike="noStrike" cap="none" dirty="0">
                <a:solidFill>
                  <a:srgbClr val="548135"/>
                </a:solidFill>
                <a:latin typeface="Calibri"/>
                <a:ea typeface="Calibri"/>
                <a:cs typeface="Calibri"/>
                <a:sym typeface="Calibri"/>
              </a:rPr>
              <a:t>Include </a:t>
            </a:r>
            <a:r>
              <a:rPr lang="en-US" sz="2800" b="0" i="0" u="none" strike="noStrike" cap="none" dirty="0">
                <a:solidFill>
                  <a:schemeClr val="dk1"/>
                </a:solidFill>
                <a:latin typeface="Calibri"/>
                <a:ea typeface="Calibri"/>
                <a:cs typeface="Calibri"/>
                <a:sym typeface="Calibri"/>
              </a:rPr>
              <a:t>older forest (&gt;100 years) &amp; recruitment forest (&gt;80-100 years old)</a:t>
            </a:r>
            <a:br>
              <a:rPr lang="en-US" sz="2800" b="0" i="0" u="none" strike="noStrike" cap="none" dirty="0">
                <a:solidFill>
                  <a:schemeClr val="dk1"/>
                </a:solidFill>
                <a:latin typeface="Calibri"/>
                <a:ea typeface="Calibri"/>
                <a:cs typeface="Calibri"/>
                <a:sym typeface="Calibri"/>
              </a:rPr>
            </a:br>
            <a:endParaRPr sz="2800" b="0" i="0" u="none" strike="noStrike" cap="none" dirty="0">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C00000"/>
              </a:buClr>
              <a:buSzPts val="2400"/>
              <a:buFont typeface="Calibri"/>
              <a:buAutoNum type="arabicPeriod"/>
            </a:pPr>
            <a:r>
              <a:rPr lang="en-US" sz="2800" b="0" i="0" u="none" strike="noStrike" cap="none" dirty="0">
                <a:solidFill>
                  <a:srgbClr val="C00000"/>
                </a:solidFill>
                <a:latin typeface="Calibri"/>
                <a:ea typeface="Calibri"/>
                <a:cs typeface="Calibri"/>
                <a:sym typeface="Calibri"/>
              </a:rPr>
              <a:t>Exclude</a:t>
            </a:r>
            <a:r>
              <a:rPr lang="en-US" sz="2800" b="0" i="0" u="none" strike="noStrike" cap="none" dirty="0">
                <a:solidFill>
                  <a:schemeClr val="dk1"/>
                </a:solidFill>
                <a:latin typeface="Calibri"/>
                <a:ea typeface="Calibri"/>
                <a:cs typeface="Calibri"/>
                <a:sym typeface="Calibri"/>
              </a:rPr>
              <a:t> steep slopes (&gt;70%)</a:t>
            </a:r>
            <a:br>
              <a:rPr lang="en-US" sz="2800" b="0" i="0" u="none" strike="noStrike" cap="none" dirty="0">
                <a:solidFill>
                  <a:schemeClr val="dk1"/>
                </a:solidFill>
                <a:latin typeface="Calibri"/>
                <a:ea typeface="Calibri"/>
                <a:cs typeface="Calibri"/>
                <a:sym typeface="Calibri"/>
              </a:rPr>
            </a:br>
            <a:endParaRPr sz="2800" b="0" i="0" u="none" strike="noStrike" cap="none" dirty="0">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accent6"/>
              </a:buClr>
              <a:buSzPts val="2400"/>
              <a:buFont typeface="Calibri"/>
              <a:buAutoNum type="arabicPeriod"/>
            </a:pPr>
            <a:r>
              <a:rPr lang="en-US" sz="2800" b="0" i="0" u="none" strike="noStrike" cap="none" dirty="0">
                <a:solidFill>
                  <a:schemeClr val="accent6"/>
                </a:solidFill>
                <a:latin typeface="Calibri"/>
                <a:ea typeface="Calibri"/>
                <a:cs typeface="Calibri"/>
                <a:sym typeface="Calibri"/>
              </a:rPr>
              <a:t>Buffer 500 meters </a:t>
            </a:r>
            <a:r>
              <a:rPr lang="en-US" sz="2800" b="0" i="0" u="none" strike="noStrike" cap="none" dirty="0">
                <a:solidFill>
                  <a:schemeClr val="dk1"/>
                </a:solidFill>
                <a:latin typeface="Calibri"/>
                <a:ea typeface="Calibri"/>
                <a:cs typeface="Calibri"/>
                <a:sym typeface="Calibri"/>
              </a:rPr>
              <a:t>from what the old &amp; recruitment </a:t>
            </a:r>
            <a:br>
              <a:rPr lang="en-US" sz="2800" b="0" i="0" u="none" strike="noStrike" cap="none" dirty="0">
                <a:solidFill>
                  <a:schemeClr val="dk1"/>
                </a:solidFill>
                <a:latin typeface="Calibri"/>
                <a:ea typeface="Calibri"/>
                <a:cs typeface="Calibri"/>
                <a:sym typeface="Calibri"/>
              </a:rPr>
            </a:br>
            <a:endParaRPr sz="2800" b="0" i="0" u="none" strike="noStrike" cap="none" dirty="0">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dk1"/>
              </a:buClr>
              <a:buSzPts val="2400"/>
              <a:buFont typeface="Calibri"/>
              <a:buAutoNum type="arabicPeriod"/>
            </a:pPr>
            <a:r>
              <a:rPr lang="en-US" sz="2800" b="0" i="0" u="none" strike="noStrike" cap="none" dirty="0">
                <a:solidFill>
                  <a:schemeClr val="dk1"/>
                </a:solidFill>
                <a:latin typeface="Calibri"/>
                <a:ea typeface="Calibri"/>
                <a:cs typeface="Calibri"/>
                <a:sym typeface="Calibri"/>
              </a:rPr>
              <a:t>Assign priority classes (3 options) – either Kernel density or subject matter experts</a:t>
            </a:r>
            <a:endParaRPr sz="2800" b="0" i="0" u="none" strike="noStrike" cap="none" dirty="0">
              <a:solidFill>
                <a:srgbClr val="000000"/>
              </a:solidFill>
              <a:latin typeface="Arial"/>
              <a:ea typeface="Arial"/>
              <a:cs typeface="Arial"/>
              <a:sym typeface="Arial"/>
            </a:endParaRPr>
          </a:p>
          <a:p>
            <a:pPr marL="914400" marR="0" lvl="1" indent="-457200" algn="l" rtl="0">
              <a:lnSpc>
                <a:spcPct val="100000"/>
              </a:lnSpc>
              <a:spcBef>
                <a:spcPts val="0"/>
              </a:spcBef>
              <a:spcAft>
                <a:spcPts val="0"/>
              </a:spcAft>
              <a:buClr>
                <a:schemeClr val="dk1"/>
              </a:buClr>
              <a:buSzPts val="2400"/>
              <a:buFont typeface="Arial"/>
              <a:buChar char="•"/>
            </a:pPr>
            <a:r>
              <a:rPr lang="en-US" sz="2800" b="0" i="0" u="none" strike="noStrike" cap="none" dirty="0">
                <a:solidFill>
                  <a:schemeClr val="dk1"/>
                </a:solidFill>
                <a:latin typeface="Calibri"/>
                <a:ea typeface="Calibri"/>
                <a:cs typeface="Calibri"/>
                <a:sym typeface="Calibri"/>
              </a:rPr>
              <a:t>50, 75, 90 (high, medium, low)</a:t>
            </a:r>
            <a:endParaRPr sz="2800" b="0" i="0" u="none" strike="noStrike" cap="none" dirty="0">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457200" marR="0" lvl="0" indent="-304800" algn="l" rtl="0">
              <a:lnSpc>
                <a:spcPct val="100000"/>
              </a:lnSpc>
              <a:spcBef>
                <a:spcPts val="0"/>
              </a:spcBef>
              <a:spcAft>
                <a:spcPts val="0"/>
              </a:spcAft>
              <a:buClr>
                <a:schemeClr val="dk1"/>
              </a:buClr>
              <a:buSzPts val="2400"/>
              <a:buFont typeface="Calibri"/>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457200" marR="0" lvl="0" indent="-304800" algn="l" rtl="0">
              <a:lnSpc>
                <a:spcPct val="100000"/>
              </a:lnSpc>
              <a:spcBef>
                <a:spcPts val="0"/>
              </a:spcBef>
              <a:spcAft>
                <a:spcPts val="0"/>
              </a:spcAft>
              <a:buClr>
                <a:schemeClr val="dk1"/>
              </a:buClr>
              <a:buSzPts val="2400"/>
              <a:buFont typeface="Calibri"/>
              <a:buNone/>
            </a:pPr>
            <a:endParaRPr sz="2400" b="0" i="0" u="none" strike="noStrike" cap="none" dirty="0">
              <a:solidFill>
                <a:schemeClr val="dk1"/>
              </a:solidFill>
              <a:latin typeface="Calibri"/>
              <a:ea typeface="Calibri"/>
              <a:cs typeface="Calibri"/>
              <a:sym typeface="Calibri"/>
            </a:endParaRPr>
          </a:p>
        </p:txBody>
      </p:sp>
      <p:pic>
        <p:nvPicPr>
          <p:cNvPr id="230" name="Google Shape;230;p16" descr="A picture containing text&#10;&#10;Description automatically generated"/>
          <p:cNvPicPr preferRelativeResize="0"/>
          <p:nvPr/>
        </p:nvPicPr>
        <p:blipFill rotWithShape="1">
          <a:blip r:embed="rId3">
            <a:alphaModFix/>
          </a:blip>
          <a:srcRect/>
          <a:stretch/>
        </p:blipFill>
        <p:spPr>
          <a:xfrm>
            <a:off x="10374886" y="124029"/>
            <a:ext cx="1632265" cy="901400"/>
          </a:xfrm>
          <a:prstGeom prst="rect">
            <a:avLst/>
          </a:prstGeom>
          <a:noFill/>
          <a:ln>
            <a:noFill/>
          </a:ln>
        </p:spPr>
      </p:pic>
      <p:sp>
        <p:nvSpPr>
          <p:cNvPr id="231" name="Google Shape;231;p16"/>
          <p:cNvSpPr txBox="1"/>
          <p:nvPr/>
        </p:nvSpPr>
        <p:spPr>
          <a:xfrm>
            <a:off x="0" y="719934"/>
            <a:ext cx="653922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1" u="none" strike="noStrike" cap="none">
                <a:solidFill>
                  <a:srgbClr val="000000"/>
                </a:solidFill>
                <a:latin typeface="Arial"/>
                <a:ea typeface="Arial"/>
                <a:cs typeface="Arial"/>
                <a:sym typeface="Arial"/>
              </a:rPr>
              <a:t>*Options are IN ADDITION to existing protections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7"/>
          <p:cNvSpPr txBox="1">
            <a:spLocks noGrp="1"/>
          </p:cNvSpPr>
          <p:nvPr>
            <p:ph type="title"/>
          </p:nvPr>
        </p:nvSpPr>
        <p:spPr>
          <a:xfrm>
            <a:off x="0" y="-16439"/>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How options are defined – flow chart  </a:t>
            </a:r>
            <a:endParaRPr/>
          </a:p>
        </p:txBody>
      </p:sp>
      <p:sp>
        <p:nvSpPr>
          <p:cNvPr id="237" name="Google Shape;237;p17"/>
          <p:cNvSpPr txBox="1"/>
          <p:nvPr/>
        </p:nvSpPr>
        <p:spPr>
          <a:xfrm>
            <a:off x="186203" y="1995038"/>
            <a:ext cx="33786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Identify Core and Matrix Habitat </a:t>
            </a:r>
            <a:endParaRPr sz="1400" b="0" i="0" u="none" strike="noStrike" cap="none">
              <a:solidFill>
                <a:srgbClr val="000000"/>
              </a:solidFill>
              <a:latin typeface="Arial"/>
              <a:ea typeface="Arial"/>
              <a:cs typeface="Arial"/>
              <a:sym typeface="Arial"/>
            </a:endParaRPr>
          </a:p>
        </p:txBody>
      </p:sp>
      <p:sp>
        <p:nvSpPr>
          <p:cNvPr id="238" name="Google Shape;238;p17"/>
          <p:cNvSpPr txBox="1"/>
          <p:nvPr/>
        </p:nvSpPr>
        <p:spPr>
          <a:xfrm>
            <a:off x="241962" y="2724082"/>
            <a:ext cx="33786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C00000"/>
                </a:solidFill>
                <a:latin typeface="Calibri"/>
                <a:ea typeface="Calibri"/>
                <a:cs typeface="Calibri"/>
                <a:sym typeface="Calibri"/>
              </a:rPr>
              <a:t>Exclude Existing Disturbances </a:t>
            </a:r>
            <a:endParaRPr sz="1400" b="0" i="0" u="none" strike="noStrike" cap="none">
              <a:solidFill>
                <a:srgbClr val="000000"/>
              </a:solidFill>
              <a:latin typeface="Arial"/>
              <a:ea typeface="Arial"/>
              <a:cs typeface="Arial"/>
              <a:sym typeface="Arial"/>
            </a:endParaRPr>
          </a:p>
        </p:txBody>
      </p:sp>
      <p:sp>
        <p:nvSpPr>
          <p:cNvPr id="239" name="Google Shape;239;p17"/>
          <p:cNvSpPr txBox="1"/>
          <p:nvPr/>
        </p:nvSpPr>
        <p:spPr>
          <a:xfrm>
            <a:off x="270264" y="3352432"/>
            <a:ext cx="3378632"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548135"/>
                </a:solidFill>
                <a:latin typeface="Calibri"/>
                <a:ea typeface="Calibri"/>
                <a:cs typeface="Calibri"/>
                <a:sym typeface="Calibri"/>
              </a:rPr>
              <a:t>Include Areas with Stand Age </a:t>
            </a:r>
            <a:r>
              <a:rPr lang="en-US" sz="1800" b="0" i="0" u="sng" strike="noStrike" cap="none">
                <a:solidFill>
                  <a:srgbClr val="548135"/>
                </a:solidFill>
                <a:latin typeface="Calibri"/>
                <a:ea typeface="Calibri"/>
                <a:cs typeface="Calibri"/>
                <a:sym typeface="Calibri"/>
              </a:rPr>
              <a:t>&gt;</a:t>
            </a:r>
            <a:r>
              <a:rPr lang="en-US" sz="1800" b="0" i="0" u="none" strike="noStrike" cap="none">
                <a:solidFill>
                  <a:srgbClr val="548135"/>
                </a:solidFill>
                <a:latin typeface="Calibri"/>
                <a:ea typeface="Calibri"/>
                <a:cs typeface="Calibri"/>
                <a:sym typeface="Calibri"/>
              </a:rPr>
              <a:t> 80 years</a:t>
            </a:r>
            <a:endParaRPr sz="1400" b="0" i="0" u="none" strike="noStrike" cap="none">
              <a:solidFill>
                <a:srgbClr val="000000"/>
              </a:solidFill>
              <a:latin typeface="Arial"/>
              <a:ea typeface="Arial"/>
              <a:cs typeface="Arial"/>
              <a:sym typeface="Arial"/>
            </a:endParaRPr>
          </a:p>
        </p:txBody>
      </p:sp>
      <p:sp>
        <p:nvSpPr>
          <p:cNvPr id="240" name="Google Shape;240;p17"/>
          <p:cNvSpPr txBox="1"/>
          <p:nvPr/>
        </p:nvSpPr>
        <p:spPr>
          <a:xfrm>
            <a:off x="276629" y="4374839"/>
            <a:ext cx="27245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C00000"/>
                </a:solidFill>
                <a:latin typeface="Calibri"/>
                <a:ea typeface="Calibri"/>
                <a:cs typeface="Calibri"/>
                <a:sym typeface="Calibri"/>
              </a:rPr>
              <a:t>Exclude Areas </a:t>
            </a:r>
            <a:r>
              <a:rPr lang="en-US" sz="1800" b="0" i="0" u="sng" strike="noStrike" cap="none">
                <a:solidFill>
                  <a:srgbClr val="C00000"/>
                </a:solidFill>
                <a:latin typeface="Calibri"/>
                <a:ea typeface="Calibri"/>
                <a:cs typeface="Calibri"/>
                <a:sym typeface="Calibri"/>
              </a:rPr>
              <a:t>&gt;</a:t>
            </a:r>
            <a:r>
              <a:rPr lang="en-US" sz="1800" b="0" i="0" u="none" strike="noStrike" cap="none">
                <a:solidFill>
                  <a:srgbClr val="C00000"/>
                </a:solidFill>
                <a:latin typeface="Calibri"/>
                <a:ea typeface="Calibri"/>
                <a:cs typeface="Calibri"/>
                <a:sym typeface="Calibri"/>
              </a:rPr>
              <a:t> 70% slope</a:t>
            </a:r>
            <a:endParaRPr sz="1400" b="0" i="0" u="none" strike="noStrike" cap="none">
              <a:solidFill>
                <a:srgbClr val="000000"/>
              </a:solidFill>
              <a:latin typeface="Arial"/>
              <a:ea typeface="Arial"/>
              <a:cs typeface="Arial"/>
              <a:sym typeface="Arial"/>
            </a:endParaRPr>
          </a:p>
        </p:txBody>
      </p:sp>
      <p:sp>
        <p:nvSpPr>
          <p:cNvPr id="241" name="Google Shape;241;p17"/>
          <p:cNvSpPr txBox="1"/>
          <p:nvPr/>
        </p:nvSpPr>
        <p:spPr>
          <a:xfrm>
            <a:off x="276629" y="5153195"/>
            <a:ext cx="33786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Assign Priority (SME or Kernel)</a:t>
            </a:r>
            <a:endParaRPr sz="1400" b="0" i="0" u="none" strike="noStrike" cap="none">
              <a:solidFill>
                <a:srgbClr val="000000"/>
              </a:solidFill>
              <a:latin typeface="Arial"/>
              <a:ea typeface="Arial"/>
              <a:cs typeface="Arial"/>
              <a:sym typeface="Arial"/>
            </a:endParaRPr>
          </a:p>
        </p:txBody>
      </p:sp>
      <p:sp>
        <p:nvSpPr>
          <p:cNvPr id="242" name="Google Shape;242;p17"/>
          <p:cNvSpPr txBox="1"/>
          <p:nvPr/>
        </p:nvSpPr>
        <p:spPr>
          <a:xfrm>
            <a:off x="285594" y="5818482"/>
            <a:ext cx="3378632"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Calculate Resulting Protection and THLB Impact </a:t>
            </a:r>
            <a:endParaRPr sz="1400" b="0" i="0" u="none" strike="noStrike" cap="none">
              <a:solidFill>
                <a:srgbClr val="000000"/>
              </a:solidFill>
              <a:latin typeface="Arial"/>
              <a:ea typeface="Arial"/>
              <a:cs typeface="Arial"/>
              <a:sym typeface="Arial"/>
            </a:endParaRPr>
          </a:p>
        </p:txBody>
      </p:sp>
      <p:sp>
        <p:nvSpPr>
          <p:cNvPr id="243" name="Google Shape;243;p17"/>
          <p:cNvSpPr/>
          <p:nvPr/>
        </p:nvSpPr>
        <p:spPr>
          <a:xfrm>
            <a:off x="183763" y="1960943"/>
            <a:ext cx="3348982" cy="369332"/>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4" name="Google Shape;244;p17"/>
          <p:cNvSpPr/>
          <p:nvPr/>
        </p:nvSpPr>
        <p:spPr>
          <a:xfrm>
            <a:off x="273407" y="2720710"/>
            <a:ext cx="3008244" cy="369332"/>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5" name="Google Shape;245;p17"/>
          <p:cNvSpPr/>
          <p:nvPr/>
        </p:nvSpPr>
        <p:spPr>
          <a:xfrm>
            <a:off x="270264" y="5811467"/>
            <a:ext cx="3689720" cy="608648"/>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6" name="Google Shape;246;p17"/>
          <p:cNvSpPr/>
          <p:nvPr/>
        </p:nvSpPr>
        <p:spPr>
          <a:xfrm>
            <a:off x="270264" y="3334136"/>
            <a:ext cx="3531033" cy="614152"/>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7" name="Google Shape;247;p17"/>
          <p:cNvSpPr/>
          <p:nvPr/>
        </p:nvSpPr>
        <p:spPr>
          <a:xfrm>
            <a:off x="285594" y="4361194"/>
            <a:ext cx="3115274" cy="369332"/>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8" name="Google Shape;248;p17"/>
          <p:cNvSpPr/>
          <p:nvPr/>
        </p:nvSpPr>
        <p:spPr>
          <a:xfrm>
            <a:off x="285594" y="5132224"/>
            <a:ext cx="3348982" cy="369332"/>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249" name="Google Shape;249;p17"/>
          <p:cNvCxnSpPr/>
          <p:nvPr/>
        </p:nvCxnSpPr>
        <p:spPr>
          <a:xfrm>
            <a:off x="1638908" y="2330275"/>
            <a:ext cx="0" cy="390435"/>
          </a:xfrm>
          <a:prstGeom prst="straightConnector1">
            <a:avLst/>
          </a:prstGeom>
          <a:noFill/>
          <a:ln w="9525" cap="flat" cmpd="sng">
            <a:solidFill>
              <a:schemeClr val="accent1"/>
            </a:solidFill>
            <a:prstDash val="solid"/>
            <a:miter lim="800000"/>
            <a:headEnd type="none" w="sm" len="sm"/>
            <a:tailEnd type="triangle" w="med" len="med"/>
          </a:ln>
        </p:spPr>
      </p:cxnSp>
      <p:cxnSp>
        <p:nvCxnSpPr>
          <p:cNvPr id="250" name="Google Shape;250;p17"/>
          <p:cNvCxnSpPr/>
          <p:nvPr/>
        </p:nvCxnSpPr>
        <p:spPr>
          <a:xfrm>
            <a:off x="1638908" y="3100740"/>
            <a:ext cx="0" cy="251692"/>
          </a:xfrm>
          <a:prstGeom prst="straightConnector1">
            <a:avLst/>
          </a:prstGeom>
          <a:noFill/>
          <a:ln w="9525" cap="flat" cmpd="sng">
            <a:solidFill>
              <a:schemeClr val="accent1"/>
            </a:solidFill>
            <a:prstDash val="solid"/>
            <a:miter lim="800000"/>
            <a:headEnd type="none" w="sm" len="sm"/>
            <a:tailEnd type="triangle" w="med" len="med"/>
          </a:ln>
        </p:spPr>
      </p:cxnSp>
      <p:cxnSp>
        <p:nvCxnSpPr>
          <p:cNvPr id="251" name="Google Shape;251;p17"/>
          <p:cNvCxnSpPr/>
          <p:nvPr/>
        </p:nvCxnSpPr>
        <p:spPr>
          <a:xfrm>
            <a:off x="1654425" y="3998763"/>
            <a:ext cx="0" cy="362431"/>
          </a:xfrm>
          <a:prstGeom prst="straightConnector1">
            <a:avLst/>
          </a:prstGeom>
          <a:noFill/>
          <a:ln w="9525" cap="flat" cmpd="sng">
            <a:solidFill>
              <a:schemeClr val="accent1"/>
            </a:solidFill>
            <a:prstDash val="solid"/>
            <a:miter lim="800000"/>
            <a:headEnd type="none" w="sm" len="sm"/>
            <a:tailEnd type="triangle" w="med" len="med"/>
          </a:ln>
        </p:spPr>
      </p:cxnSp>
      <p:cxnSp>
        <p:nvCxnSpPr>
          <p:cNvPr id="252" name="Google Shape;252;p17"/>
          <p:cNvCxnSpPr/>
          <p:nvPr/>
        </p:nvCxnSpPr>
        <p:spPr>
          <a:xfrm>
            <a:off x="1638908" y="4744171"/>
            <a:ext cx="0" cy="388053"/>
          </a:xfrm>
          <a:prstGeom prst="straightConnector1">
            <a:avLst/>
          </a:prstGeom>
          <a:noFill/>
          <a:ln w="9525" cap="flat" cmpd="sng">
            <a:solidFill>
              <a:schemeClr val="accent1"/>
            </a:solidFill>
            <a:prstDash val="solid"/>
            <a:miter lim="800000"/>
            <a:headEnd type="none" w="sm" len="sm"/>
            <a:tailEnd type="triangle" w="med" len="med"/>
          </a:ln>
        </p:spPr>
      </p:cxnSp>
      <p:cxnSp>
        <p:nvCxnSpPr>
          <p:cNvPr id="253" name="Google Shape;253;p17"/>
          <p:cNvCxnSpPr/>
          <p:nvPr/>
        </p:nvCxnSpPr>
        <p:spPr>
          <a:xfrm>
            <a:off x="1654425" y="5522527"/>
            <a:ext cx="0" cy="251692"/>
          </a:xfrm>
          <a:prstGeom prst="straightConnector1">
            <a:avLst/>
          </a:prstGeom>
          <a:noFill/>
          <a:ln w="9525" cap="flat" cmpd="sng">
            <a:solidFill>
              <a:schemeClr val="accent1"/>
            </a:solidFill>
            <a:prstDash val="solid"/>
            <a:miter lim="800000"/>
            <a:headEnd type="none" w="sm" len="sm"/>
            <a:tailEnd type="triangle" w="med" len="med"/>
          </a:ln>
        </p:spPr>
      </p:cxnSp>
      <p:cxnSp>
        <p:nvCxnSpPr>
          <p:cNvPr id="254" name="Google Shape;254;p17"/>
          <p:cNvCxnSpPr/>
          <p:nvPr/>
        </p:nvCxnSpPr>
        <p:spPr>
          <a:xfrm>
            <a:off x="3648896" y="2160873"/>
            <a:ext cx="853361"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255" name="Google Shape;255;p17"/>
          <p:cNvCxnSpPr/>
          <p:nvPr/>
        </p:nvCxnSpPr>
        <p:spPr>
          <a:xfrm>
            <a:off x="3444553" y="2915480"/>
            <a:ext cx="853361"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256" name="Google Shape;256;p17"/>
          <p:cNvCxnSpPr/>
          <p:nvPr/>
        </p:nvCxnSpPr>
        <p:spPr>
          <a:xfrm>
            <a:off x="3871233" y="3631097"/>
            <a:ext cx="853361"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257" name="Google Shape;257;p17"/>
          <p:cNvCxnSpPr/>
          <p:nvPr/>
        </p:nvCxnSpPr>
        <p:spPr>
          <a:xfrm>
            <a:off x="3537319" y="4532245"/>
            <a:ext cx="853361"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258" name="Google Shape;258;p17"/>
          <p:cNvCxnSpPr/>
          <p:nvPr/>
        </p:nvCxnSpPr>
        <p:spPr>
          <a:xfrm>
            <a:off x="3801297" y="5300871"/>
            <a:ext cx="853361"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259" name="Google Shape;259;p17"/>
          <p:cNvCxnSpPr/>
          <p:nvPr/>
        </p:nvCxnSpPr>
        <p:spPr>
          <a:xfrm>
            <a:off x="4090906" y="6149010"/>
            <a:ext cx="853361" cy="0"/>
          </a:xfrm>
          <a:prstGeom prst="straightConnector1">
            <a:avLst/>
          </a:prstGeom>
          <a:noFill/>
          <a:ln w="9525" cap="flat" cmpd="sng">
            <a:solidFill>
              <a:schemeClr val="accent1"/>
            </a:solidFill>
            <a:prstDash val="solid"/>
            <a:miter lim="800000"/>
            <a:headEnd type="none" w="sm" len="sm"/>
            <a:tailEnd type="triangle" w="med" len="med"/>
          </a:ln>
        </p:spPr>
      </p:cxnSp>
      <p:pic>
        <p:nvPicPr>
          <p:cNvPr id="260" name="Google Shape;260;p17" descr="Map&#10;&#10;Description automatically generated"/>
          <p:cNvPicPr preferRelativeResize="0">
            <a:picLocks noGrp="1"/>
          </p:cNvPicPr>
          <p:nvPr>
            <p:ph type="body" idx="1"/>
          </p:nvPr>
        </p:nvPicPr>
        <p:blipFill rotWithShape="1">
          <a:blip r:embed="rId3">
            <a:alphaModFix/>
          </a:blip>
          <a:srcRect/>
          <a:stretch/>
        </p:blipFill>
        <p:spPr>
          <a:xfrm>
            <a:off x="6830575" y="1061089"/>
            <a:ext cx="4677961" cy="5559720"/>
          </a:xfrm>
          <a:prstGeom prst="rect">
            <a:avLst/>
          </a:prstGeom>
          <a:noFill/>
          <a:ln>
            <a:noFill/>
          </a:ln>
        </p:spPr>
      </p:pic>
      <p:pic>
        <p:nvPicPr>
          <p:cNvPr id="261" name="Google Shape;261;p17" descr="Map&#10;&#10;Description automatically generated"/>
          <p:cNvPicPr preferRelativeResize="0"/>
          <p:nvPr/>
        </p:nvPicPr>
        <p:blipFill rotWithShape="1">
          <a:blip r:embed="rId4">
            <a:alphaModFix/>
          </a:blip>
          <a:srcRect/>
          <a:stretch/>
        </p:blipFill>
        <p:spPr>
          <a:xfrm>
            <a:off x="6742657" y="888787"/>
            <a:ext cx="5014874" cy="6019840"/>
          </a:xfrm>
          <a:prstGeom prst="rect">
            <a:avLst/>
          </a:prstGeom>
          <a:noFill/>
          <a:ln>
            <a:noFill/>
          </a:ln>
        </p:spPr>
      </p:pic>
      <p:pic>
        <p:nvPicPr>
          <p:cNvPr id="262" name="Google Shape;262;p17" descr="Figure 12: Habitat disturbances in Revelstoke Complex"/>
          <p:cNvPicPr preferRelativeResize="0"/>
          <p:nvPr/>
        </p:nvPicPr>
        <p:blipFill rotWithShape="1">
          <a:blip r:embed="rId5">
            <a:alphaModFix/>
          </a:blip>
          <a:srcRect/>
          <a:stretch/>
        </p:blipFill>
        <p:spPr>
          <a:xfrm>
            <a:off x="6798415" y="888787"/>
            <a:ext cx="5356601" cy="5969213"/>
          </a:xfrm>
          <a:prstGeom prst="rect">
            <a:avLst/>
          </a:prstGeom>
          <a:noFill/>
          <a:ln>
            <a:noFill/>
          </a:ln>
        </p:spPr>
      </p:pic>
      <p:pic>
        <p:nvPicPr>
          <p:cNvPr id="263" name="Google Shape;263;p17" descr="Figure 6: Proposed habitat protections"/>
          <p:cNvPicPr preferRelativeResize="0"/>
          <p:nvPr/>
        </p:nvPicPr>
        <p:blipFill rotWithShape="1">
          <a:blip r:embed="rId6">
            <a:alphaModFix/>
          </a:blip>
          <a:srcRect/>
          <a:stretch/>
        </p:blipFill>
        <p:spPr>
          <a:xfrm>
            <a:off x="6694163" y="237191"/>
            <a:ext cx="5375477" cy="6533866"/>
          </a:xfrm>
          <a:prstGeom prst="rect">
            <a:avLst/>
          </a:prstGeom>
          <a:noFill/>
          <a:ln>
            <a:noFill/>
          </a:ln>
        </p:spPr>
      </p:pic>
      <p:pic>
        <p:nvPicPr>
          <p:cNvPr id="264" name="Google Shape;264;p17" descr="Map&#10;&#10;Description automatically generated"/>
          <p:cNvPicPr preferRelativeResize="0"/>
          <p:nvPr/>
        </p:nvPicPr>
        <p:blipFill rotWithShape="1">
          <a:blip r:embed="rId7">
            <a:alphaModFix/>
          </a:blip>
          <a:srcRect/>
          <a:stretch/>
        </p:blipFill>
        <p:spPr>
          <a:xfrm>
            <a:off x="6374897" y="86942"/>
            <a:ext cx="5697183" cy="6771057"/>
          </a:xfrm>
          <a:prstGeom prst="rect">
            <a:avLst/>
          </a:prstGeom>
          <a:noFill/>
          <a:ln>
            <a:noFill/>
          </a:ln>
        </p:spPr>
      </p:pic>
      <p:pic>
        <p:nvPicPr>
          <p:cNvPr id="265" name="Google Shape;265;p17" descr="Chart, bar chart&#10;&#10;Description automatically generated"/>
          <p:cNvPicPr preferRelativeResize="0"/>
          <p:nvPr/>
        </p:nvPicPr>
        <p:blipFill rotWithShape="1">
          <a:blip r:embed="rId8">
            <a:alphaModFix/>
          </a:blip>
          <a:srcRect/>
          <a:stretch/>
        </p:blipFill>
        <p:spPr>
          <a:xfrm>
            <a:off x="6428108" y="86941"/>
            <a:ext cx="5210946" cy="6699788"/>
          </a:xfrm>
          <a:prstGeom prst="rect">
            <a:avLst/>
          </a:prstGeom>
          <a:noFill/>
          <a:ln>
            <a:noFill/>
          </a:ln>
        </p:spPr>
      </p:pic>
      <p:pic>
        <p:nvPicPr>
          <p:cNvPr id="266" name="Google Shape;266;p17" descr="Chart, bar chart&#10;&#10;Description automatically generated"/>
          <p:cNvPicPr preferRelativeResize="0"/>
          <p:nvPr/>
        </p:nvPicPr>
        <p:blipFill rotWithShape="1">
          <a:blip r:embed="rId9">
            <a:alphaModFix/>
          </a:blip>
          <a:srcRect/>
          <a:stretch/>
        </p:blipFill>
        <p:spPr>
          <a:xfrm>
            <a:off x="6508862" y="304772"/>
            <a:ext cx="5116643" cy="6578541"/>
          </a:xfrm>
          <a:prstGeom prst="rect">
            <a:avLst/>
          </a:prstGeom>
          <a:noFill/>
          <a:ln>
            <a:noFill/>
          </a:ln>
        </p:spPr>
      </p:pic>
      <p:sp>
        <p:nvSpPr>
          <p:cNvPr id="267" name="Google Shape;267;p17"/>
          <p:cNvSpPr txBox="1"/>
          <p:nvPr/>
        </p:nvSpPr>
        <p:spPr>
          <a:xfrm>
            <a:off x="0" y="1090509"/>
            <a:ext cx="653922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1" u="none" strike="noStrike" cap="none">
                <a:solidFill>
                  <a:srgbClr val="000000"/>
                </a:solidFill>
                <a:latin typeface="Arial"/>
                <a:ea typeface="Arial"/>
                <a:cs typeface="Arial"/>
                <a:sym typeface="Arial"/>
              </a:rPr>
              <a:t>Options are IN ADDITION to existing protections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9"/>
          <p:cNvSpPr txBox="1">
            <a:spLocks noGrp="1"/>
          </p:cNvSpPr>
          <p:nvPr>
            <p:ph type="title"/>
          </p:nvPr>
        </p:nvSpPr>
        <p:spPr>
          <a:xfrm>
            <a:off x="233766" y="187596"/>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Why not Columbia South, Frisby Boulder, Central Rockies? </a:t>
            </a:r>
            <a:endParaRPr dirty="0"/>
          </a:p>
        </p:txBody>
      </p:sp>
      <p:pic>
        <p:nvPicPr>
          <p:cNvPr id="284" name="Google Shape;284;p19" descr="Science Source Stock Photo - Woodland Caribou Hoof"/>
          <p:cNvPicPr preferRelativeResize="0">
            <a:picLocks noGrp="1"/>
          </p:cNvPicPr>
          <p:nvPr>
            <p:ph type="body" idx="1"/>
          </p:nvPr>
        </p:nvPicPr>
        <p:blipFill rotWithShape="1">
          <a:blip r:embed="rId3">
            <a:alphaModFix/>
          </a:blip>
          <a:srcRect/>
          <a:stretch/>
        </p:blipFill>
        <p:spPr>
          <a:xfrm>
            <a:off x="6512465" y="1581864"/>
            <a:ext cx="5493555" cy="3694272"/>
          </a:xfrm>
          <a:prstGeom prst="rect">
            <a:avLst/>
          </a:prstGeom>
          <a:noFill/>
          <a:ln>
            <a:noFill/>
          </a:ln>
        </p:spPr>
      </p:pic>
      <p:sp>
        <p:nvSpPr>
          <p:cNvPr id="285" name="Google Shape;285;p19"/>
          <p:cNvSpPr txBox="1"/>
          <p:nvPr/>
        </p:nvSpPr>
        <p:spPr>
          <a:xfrm>
            <a:off x="433953" y="2167116"/>
            <a:ext cx="5662047" cy="338550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2800"/>
              <a:buFont typeface="Calibri"/>
              <a:buAutoNum type="arabicPeriod"/>
            </a:pPr>
            <a:r>
              <a:rPr lang="en-US" sz="2800" b="0" i="0" u="none" strike="noStrike" cap="none" dirty="0">
                <a:solidFill>
                  <a:schemeClr val="dk1"/>
                </a:solidFill>
                <a:latin typeface="Calibri"/>
                <a:ea typeface="Calibri"/>
                <a:cs typeface="Calibri"/>
                <a:sym typeface="Calibri"/>
              </a:rPr>
              <a:t>Prioritize habitat protection in areas where caribou currently are</a:t>
            </a:r>
            <a:br>
              <a:rPr lang="en-US" sz="2800" b="0" i="0" u="none" strike="noStrike" cap="none" dirty="0">
                <a:solidFill>
                  <a:schemeClr val="dk1"/>
                </a:solidFill>
                <a:latin typeface="Calibri"/>
                <a:ea typeface="Calibri"/>
                <a:cs typeface="Calibri"/>
                <a:sym typeface="Calibri"/>
              </a:rPr>
            </a:br>
            <a:endParaRPr sz="28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2800"/>
              <a:buFont typeface="Calibri"/>
              <a:buAutoNum type="arabicPeriod"/>
            </a:pPr>
            <a:r>
              <a:rPr lang="en-US" sz="2800" b="0" i="0" u="none" strike="noStrike" cap="none" dirty="0">
                <a:solidFill>
                  <a:schemeClr val="dk1"/>
                </a:solidFill>
                <a:latin typeface="Calibri"/>
                <a:ea typeface="Calibri"/>
                <a:cs typeface="Calibri"/>
                <a:sym typeface="Calibri"/>
              </a:rPr>
              <a:t>Maximize conservation capital</a:t>
            </a:r>
          </a:p>
          <a:p>
            <a:pPr marR="0" lvl="0" algn="l" rtl="0">
              <a:lnSpc>
                <a:spcPct val="100000"/>
              </a:lnSpc>
              <a:spcBef>
                <a:spcPts val="0"/>
              </a:spcBef>
              <a:spcAft>
                <a:spcPts val="0"/>
              </a:spcAft>
              <a:buClr>
                <a:schemeClr val="dk1"/>
              </a:buClr>
              <a:buSzPts val="2800"/>
            </a:pPr>
            <a:br>
              <a:rPr lang="en-US" sz="2800" dirty="0">
                <a:solidFill>
                  <a:schemeClr val="dk1"/>
                </a:solidFill>
                <a:latin typeface="Calibri"/>
                <a:ea typeface="Calibri"/>
                <a:cs typeface="Calibri"/>
                <a:sym typeface="Calibri"/>
              </a:rPr>
            </a:br>
            <a:r>
              <a:rPr lang="en-US" sz="2800" dirty="0">
                <a:solidFill>
                  <a:schemeClr val="dk1"/>
                </a:solidFill>
                <a:latin typeface="Calibri"/>
                <a:ea typeface="Calibri"/>
                <a:cs typeface="Calibri"/>
                <a:sym typeface="Calibri"/>
              </a:rPr>
              <a:t>3. Not losing GAR habitat protection </a:t>
            </a:r>
            <a:br>
              <a:rPr lang="en-US" sz="2800" b="0" i="0" u="none" strike="noStrike" cap="none" dirty="0">
                <a:solidFill>
                  <a:schemeClr val="dk1"/>
                </a:solidFill>
                <a:latin typeface="Calibri"/>
                <a:ea typeface="Calibri"/>
                <a:cs typeface="Calibri"/>
                <a:sym typeface="Calibri"/>
              </a:rPr>
            </a:br>
            <a:endParaRPr sz="2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286" name="Google Shape;286;p19" descr="A picture containing text&#10;&#10;Description automatically generated"/>
          <p:cNvPicPr preferRelativeResize="0"/>
          <p:nvPr/>
        </p:nvPicPr>
        <p:blipFill rotWithShape="1">
          <a:blip r:embed="rId4">
            <a:alphaModFix/>
          </a:blip>
          <a:srcRect/>
          <a:stretch/>
        </p:blipFill>
        <p:spPr>
          <a:xfrm>
            <a:off x="10374886" y="72463"/>
            <a:ext cx="1632265" cy="9014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91"/>
        <p:cNvGrpSpPr/>
        <p:nvPr/>
      </p:nvGrpSpPr>
      <p:grpSpPr>
        <a:xfrm>
          <a:off x="0" y="0"/>
          <a:ext cx="0" cy="0"/>
          <a:chOff x="0" y="0"/>
          <a:chExt cx="0" cy="0"/>
        </a:xfrm>
      </p:grpSpPr>
      <p:sp>
        <p:nvSpPr>
          <p:cNvPr id="292" name="Google Shape;292;p20"/>
          <p:cNvSpPr/>
          <p:nvPr/>
        </p:nvSpPr>
        <p:spPr>
          <a:xfrm>
            <a:off x="0" y="0"/>
            <a:ext cx="12188952"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93" name="Google Shape;293;p20" descr="A group of people sitting around a table&#10;&#10;Description automatically generated"/>
          <p:cNvPicPr preferRelativeResize="0"/>
          <p:nvPr/>
        </p:nvPicPr>
        <p:blipFill rotWithShape="1">
          <a:blip r:embed="rId3">
            <a:alphaModFix amt="50000"/>
          </a:blip>
          <a:srcRect t="5857" r="-1" b="9849"/>
          <a:stretch/>
        </p:blipFill>
        <p:spPr>
          <a:xfrm>
            <a:off x="20" y="10"/>
            <a:ext cx="12188930" cy="6857990"/>
          </a:xfrm>
          <a:prstGeom prst="rect">
            <a:avLst/>
          </a:prstGeom>
          <a:noFill/>
          <a:ln>
            <a:noFill/>
          </a:ln>
        </p:spPr>
      </p:pic>
      <p:sp>
        <p:nvSpPr>
          <p:cNvPr id="294" name="Google Shape;294;p20"/>
          <p:cNvSpPr txBox="1">
            <a:spLocks noGrp="1"/>
          </p:cNvSpPr>
          <p:nvPr>
            <p:ph type="title"/>
          </p:nvPr>
        </p:nvSpPr>
        <p:spPr>
          <a:xfrm>
            <a:off x="1524000" y="1122363"/>
            <a:ext cx="9144000" cy="306324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6600"/>
              <a:buFont typeface="Calibri"/>
              <a:buNone/>
            </a:pPr>
            <a:r>
              <a:rPr lang="en-US" sz="6600" dirty="0">
                <a:solidFill>
                  <a:srgbClr val="FFFFFF"/>
                </a:solidFill>
              </a:rPr>
              <a:t>How can these options be improved? </a:t>
            </a:r>
            <a:endParaRPr dirty="0"/>
          </a:p>
        </p:txBody>
      </p:sp>
      <p:sp>
        <p:nvSpPr>
          <p:cNvPr id="295" name="Google Shape;295;p20"/>
          <p:cNvSpPr/>
          <p:nvPr/>
        </p:nvSpPr>
        <p:spPr>
          <a:xfrm>
            <a:off x="3974206" y="4368623"/>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4509"/>
            </a:srgbClr>
          </a:solidFill>
          <a:ln w="44450" cap="rnd" cmpd="sng">
            <a:solidFill>
              <a:srgbClr val="FFFFFF">
                <a:alpha val="74509"/>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F9D553-1EE4-29AE-3D02-34CC63796509}"/>
              </a:ext>
            </a:extLst>
          </p:cNvPr>
          <p:cNvSpPr>
            <a:spLocks noGrp="1"/>
          </p:cNvSpPr>
          <p:nvPr>
            <p:ph type="body" idx="1"/>
          </p:nvPr>
        </p:nvSpPr>
        <p:spPr/>
        <p:txBody>
          <a:bodyPr/>
          <a:lstStyle/>
          <a:p>
            <a:r>
              <a:rPr lang="en-US" dirty="0">
                <a:solidFill>
                  <a:schemeClr val="tx1"/>
                </a:solidFill>
              </a:rPr>
              <a:t>Areas that are not going to be Core (e.g., Tier 3) what will happen to them? </a:t>
            </a:r>
          </a:p>
          <a:p>
            <a:r>
              <a:rPr lang="en-US" dirty="0">
                <a:solidFill>
                  <a:schemeClr val="tx1"/>
                </a:solidFill>
              </a:rPr>
              <a:t>Matrix management discussion </a:t>
            </a:r>
          </a:p>
          <a:p>
            <a:r>
              <a:rPr lang="en-US" dirty="0">
                <a:solidFill>
                  <a:schemeClr val="tx1"/>
                </a:solidFill>
              </a:rPr>
              <a:t>Tradeoffs between predator management and logging </a:t>
            </a:r>
          </a:p>
        </p:txBody>
      </p:sp>
    </p:spTree>
    <p:extLst>
      <p:ext uri="{BB962C8B-B14F-4D97-AF65-F5344CB8AC3E}">
        <p14:creationId xmlns:p14="http://schemas.microsoft.com/office/powerpoint/2010/main" val="12875308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22"/>
          <p:cNvSpPr txBox="1">
            <a:spLocks noGrp="1"/>
          </p:cNvSpPr>
          <p:nvPr>
            <p:ph type="title"/>
          </p:nvPr>
        </p:nvSpPr>
        <p:spPr>
          <a:xfrm>
            <a:off x="215348" y="1825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References</a:t>
            </a:r>
            <a:endParaRPr/>
          </a:p>
        </p:txBody>
      </p:sp>
      <p:sp>
        <p:nvSpPr>
          <p:cNvPr id="308" name="Google Shape;308;p22"/>
          <p:cNvSpPr txBox="1">
            <a:spLocks noGrp="1"/>
          </p:cNvSpPr>
          <p:nvPr>
            <p:ph type="body" idx="1"/>
          </p:nvPr>
        </p:nvSpPr>
        <p:spPr>
          <a:xfrm>
            <a:off x="399288" y="1545939"/>
            <a:ext cx="10515600" cy="4351338"/>
          </a:xfrm>
          <a:prstGeom prst="rect">
            <a:avLst/>
          </a:prstGeom>
          <a:noFill/>
          <a:ln>
            <a:noFill/>
          </a:ln>
        </p:spPr>
        <p:txBody>
          <a:bodyPr spcFirstLastPara="1" wrap="square" lIns="91425" tIns="45700" rIns="91425" bIns="45700" anchor="t" anchorCtr="0">
            <a:normAutofit fontScale="40000" lnSpcReduction="20000"/>
          </a:bodyPr>
          <a:lstStyle/>
          <a:p>
            <a:pPr marL="0" marR="0" lvl="0" indent="-75406" algn="l" rtl="0">
              <a:lnSpc>
                <a:spcPct val="90000"/>
              </a:lnSpc>
              <a:spcBef>
                <a:spcPts val="0"/>
              </a:spcBef>
              <a:spcAft>
                <a:spcPts val="0"/>
              </a:spcAft>
              <a:buClr>
                <a:schemeClr val="dk1"/>
              </a:buClr>
              <a:buSzPct val="100000"/>
              <a:buChar char="•"/>
            </a:pPr>
            <a:r>
              <a:rPr lang="en-US" sz="2500" dirty="0">
                <a:latin typeface="Times"/>
                <a:ea typeface="Times"/>
                <a:cs typeface="Times"/>
                <a:sym typeface="Times"/>
              </a:rPr>
              <a:t>BC Forest Analysis and Inventory Branch. 2021. “VRI - 2021 - Forest Vegetation Composite Polygons - Datasets - Data Catalogue.” </a:t>
            </a:r>
            <a:r>
              <a:rPr lang="en-US" sz="2500" u="sng" dirty="0">
                <a:solidFill>
                  <a:schemeClr val="hlink"/>
                </a:solidFill>
                <a:latin typeface="Times"/>
                <a:ea typeface="Times"/>
                <a:cs typeface="Times"/>
                <a:sym typeface="Times"/>
                <a:hlinkClick r:id="rId3"/>
              </a:rPr>
              <a:t>https://catalogue.data.gov.bc.ca/dataset/vri-2021-forest-vegetation-composite-polygons</a:t>
            </a:r>
            <a:r>
              <a:rPr lang="en-US" sz="2500" dirty="0">
                <a:latin typeface="Times"/>
                <a:ea typeface="Times"/>
                <a:cs typeface="Times"/>
                <a:sym typeface="Times"/>
              </a:rPr>
              <a:t>.</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err="1">
                <a:latin typeface="Times"/>
                <a:ea typeface="Times"/>
                <a:cs typeface="Times"/>
                <a:sym typeface="Times"/>
              </a:rPr>
              <a:t>Bergerud</a:t>
            </a:r>
            <a:r>
              <a:rPr lang="en-US" sz="2500" dirty="0">
                <a:latin typeface="Times"/>
                <a:ea typeface="Times"/>
                <a:cs typeface="Times"/>
                <a:sym typeface="Times"/>
              </a:rPr>
              <a:t>, A. T., and J. P. Elliott. 1998. “Wolf Predation in a Multiple-Ungulate System in Northern British Columbia.” </a:t>
            </a:r>
            <a:r>
              <a:rPr lang="en-US" sz="2500" i="1" dirty="0">
                <a:latin typeface="Times"/>
                <a:ea typeface="Times"/>
                <a:cs typeface="Times"/>
                <a:sym typeface="Times"/>
              </a:rPr>
              <a:t>Canadian Journal of Zoology</a:t>
            </a:r>
            <a:r>
              <a:rPr lang="en-US" sz="2500" dirty="0">
                <a:latin typeface="Times"/>
                <a:ea typeface="Times"/>
                <a:cs typeface="Times"/>
                <a:sym typeface="Times"/>
              </a:rPr>
              <a:t> 76 (8): 15511569.</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a:latin typeface="Times"/>
                <a:ea typeface="Times"/>
                <a:cs typeface="Times"/>
                <a:sym typeface="Times"/>
              </a:rPr>
              <a:t>Dickie, Melanie, Robert Serrouya, R. Scott </a:t>
            </a:r>
            <a:r>
              <a:rPr lang="en-US" sz="2500" dirty="0" err="1">
                <a:latin typeface="Times"/>
                <a:ea typeface="Times"/>
                <a:cs typeface="Times"/>
                <a:sym typeface="Times"/>
              </a:rPr>
              <a:t>McNay</a:t>
            </a:r>
            <a:r>
              <a:rPr lang="en-US" sz="2500" dirty="0">
                <a:latin typeface="Times"/>
                <a:ea typeface="Times"/>
                <a:cs typeface="Times"/>
                <a:sym typeface="Times"/>
              </a:rPr>
              <a:t>, and Stan Boutin. 2017. “Faster and Farther: Wolf Movement on Linear Features and Implications for Hunting Behaviour.” </a:t>
            </a:r>
            <a:r>
              <a:rPr lang="en-US" sz="2500" i="1" dirty="0">
                <a:latin typeface="Times"/>
                <a:ea typeface="Times"/>
                <a:cs typeface="Times"/>
                <a:sym typeface="Times"/>
              </a:rPr>
              <a:t>Journal of Applied Ecology</a:t>
            </a:r>
            <a:r>
              <a:rPr lang="en-US" sz="2500" dirty="0">
                <a:latin typeface="Times"/>
                <a:ea typeface="Times"/>
                <a:cs typeface="Times"/>
                <a:sym typeface="Times"/>
              </a:rPr>
              <a:t> 54 (1): 253–63. </a:t>
            </a:r>
            <a:r>
              <a:rPr lang="en-US" sz="2500" u="sng" dirty="0">
                <a:solidFill>
                  <a:schemeClr val="hlink"/>
                </a:solidFill>
                <a:latin typeface="Times"/>
                <a:ea typeface="Times"/>
                <a:cs typeface="Times"/>
                <a:sym typeface="Times"/>
                <a:hlinkClick r:id="rId4"/>
              </a:rPr>
              <a:t>https://doi.org/10.1111/1365-2664.12732</a:t>
            </a:r>
            <a:r>
              <a:rPr lang="en-US" sz="2500" dirty="0">
                <a:latin typeface="Times"/>
                <a:ea typeface="Times"/>
                <a:cs typeface="Times"/>
                <a:sym typeface="Times"/>
              </a:rPr>
              <a:t>.</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a:latin typeface="Times"/>
                <a:ea typeface="Times"/>
                <a:cs typeface="Times"/>
                <a:sym typeface="Times"/>
              </a:rPr>
              <a:t>Dyer, S. J., J. P. O’Neill, S. M. </a:t>
            </a:r>
            <a:r>
              <a:rPr lang="en-US" sz="2500" dirty="0" err="1">
                <a:latin typeface="Times"/>
                <a:ea typeface="Times"/>
                <a:cs typeface="Times"/>
                <a:sym typeface="Times"/>
              </a:rPr>
              <a:t>Wasel</a:t>
            </a:r>
            <a:r>
              <a:rPr lang="en-US" sz="2500" dirty="0">
                <a:latin typeface="Times"/>
                <a:ea typeface="Times"/>
                <a:cs typeface="Times"/>
                <a:sym typeface="Times"/>
              </a:rPr>
              <a:t>, and S. Boutin. 2002. “Quantifying Barrier Effects of Roads and Seismic Lines on Movements of Female Woodland Caribou in Northeastern Alberta.” </a:t>
            </a:r>
            <a:r>
              <a:rPr lang="en-US" sz="2500" i="1" dirty="0">
                <a:latin typeface="Times"/>
                <a:ea typeface="Times"/>
                <a:cs typeface="Times"/>
                <a:sym typeface="Times"/>
              </a:rPr>
              <a:t>Canadian Journal of Zoology-Revue Canadienne De </a:t>
            </a:r>
            <a:r>
              <a:rPr lang="en-US" sz="2500" i="1" dirty="0" err="1">
                <a:latin typeface="Times"/>
                <a:ea typeface="Times"/>
                <a:cs typeface="Times"/>
                <a:sym typeface="Times"/>
              </a:rPr>
              <a:t>Zoologie</a:t>
            </a:r>
            <a:r>
              <a:rPr lang="en-US" sz="2500" dirty="0">
                <a:latin typeface="Times"/>
                <a:ea typeface="Times"/>
                <a:cs typeface="Times"/>
                <a:sym typeface="Times"/>
              </a:rPr>
              <a:t> 80 (May): 839–45. </a:t>
            </a:r>
            <a:r>
              <a:rPr lang="en-US" sz="2500" u="sng" dirty="0">
                <a:solidFill>
                  <a:schemeClr val="hlink"/>
                </a:solidFill>
                <a:latin typeface="Times"/>
                <a:ea typeface="Times"/>
                <a:cs typeface="Times"/>
                <a:sym typeface="Times"/>
                <a:hlinkClick r:id="rId5"/>
              </a:rPr>
              <a:t>https://doi.org/10.1139/z02-060</a:t>
            </a:r>
            <a:r>
              <a:rPr lang="en-US" sz="2500" dirty="0">
                <a:latin typeface="Times"/>
                <a:ea typeface="Times"/>
                <a:cs typeface="Times"/>
                <a:sym typeface="Times"/>
              </a:rPr>
              <a:t>.</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a:latin typeface="Times"/>
                <a:ea typeface="Times"/>
                <a:cs typeface="Times"/>
                <a:sym typeface="Times"/>
              </a:rPr>
              <a:t>Dyer, Simon J., Jack P. O’Neill, Shawn M. </a:t>
            </a:r>
            <a:r>
              <a:rPr lang="en-US" sz="2500" dirty="0" err="1">
                <a:latin typeface="Times"/>
                <a:ea typeface="Times"/>
                <a:cs typeface="Times"/>
                <a:sym typeface="Times"/>
              </a:rPr>
              <a:t>Wasel</a:t>
            </a:r>
            <a:r>
              <a:rPr lang="en-US" sz="2500" dirty="0">
                <a:latin typeface="Times"/>
                <a:ea typeface="Times"/>
                <a:cs typeface="Times"/>
                <a:sym typeface="Times"/>
              </a:rPr>
              <a:t>, and Stan Boutin. 2001. “Avoidance of Industrial Development by Woodland Caribou.” </a:t>
            </a:r>
            <a:r>
              <a:rPr lang="en-US" sz="2500" i="1" dirty="0">
                <a:latin typeface="Times"/>
                <a:ea typeface="Times"/>
                <a:cs typeface="Times"/>
                <a:sym typeface="Times"/>
              </a:rPr>
              <a:t>The Journal of Wildlife Management</a:t>
            </a:r>
            <a:r>
              <a:rPr lang="en-US" sz="2500" dirty="0">
                <a:latin typeface="Times"/>
                <a:ea typeface="Times"/>
                <a:cs typeface="Times"/>
                <a:sym typeface="Times"/>
              </a:rPr>
              <a:t>, 531542.</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a:latin typeface="Times"/>
                <a:ea typeface="Times"/>
                <a:cs typeface="Times"/>
                <a:sym typeface="Times"/>
              </a:rPr>
              <a:t>Environment Canada. 2014. “Species at Risk Public Registry - Recovery Strategy for the Woodland Caribou, Southern Mountain population (Rangifer tarandus caribou) in Canada - 2014.” </a:t>
            </a:r>
            <a:r>
              <a:rPr lang="en-US" sz="2500" u="sng" dirty="0">
                <a:solidFill>
                  <a:schemeClr val="hlink"/>
                </a:solidFill>
                <a:latin typeface="Times"/>
                <a:ea typeface="Times"/>
                <a:cs typeface="Times"/>
                <a:sym typeface="Times"/>
                <a:hlinkClick r:id="rId6"/>
              </a:rPr>
              <a:t>https://www.sararegistry.gc.ca/default.asp?lang=En&amp;n=26702D59-1</a:t>
            </a:r>
            <a:r>
              <a:rPr lang="en-US" sz="2500" dirty="0">
                <a:latin typeface="Times"/>
                <a:ea typeface="Times"/>
                <a:cs typeface="Times"/>
                <a:sym typeface="Times"/>
              </a:rPr>
              <a:t>.</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a:latin typeface="Times"/>
                <a:ea typeface="Times"/>
                <a:cs typeface="Times"/>
                <a:sym typeface="Times"/>
              </a:rPr>
              <a:t>Johnson, Chris J, Katherine L Parker, Douglas C Heard, and Michael P Gillingham. 2002. “A Multiscale Behavioral Approach to Understanding the Movements of Woodland Caribou.” </a:t>
            </a:r>
            <a:r>
              <a:rPr lang="en-US" sz="2500" i="1" dirty="0">
                <a:latin typeface="Times"/>
                <a:ea typeface="Times"/>
                <a:cs typeface="Times"/>
                <a:sym typeface="Times"/>
              </a:rPr>
              <a:t>Gillingham Source: Ecological Applications Ecological Applications</a:t>
            </a:r>
            <a:r>
              <a:rPr lang="en-US" sz="2500" dirty="0">
                <a:latin typeface="Times"/>
                <a:ea typeface="Times"/>
                <a:cs typeface="Times"/>
                <a:sym typeface="Times"/>
              </a:rPr>
              <a:t> 12 (126): 18401860. </a:t>
            </a:r>
            <a:r>
              <a:rPr lang="en-US" sz="2500" u="sng" dirty="0">
                <a:solidFill>
                  <a:schemeClr val="hlink"/>
                </a:solidFill>
                <a:latin typeface="Times"/>
                <a:ea typeface="Times"/>
                <a:cs typeface="Times"/>
                <a:sym typeface="Times"/>
                <a:hlinkClick r:id="rId7"/>
              </a:rPr>
              <a:t>http://www.jstor.org/stable/3099941 http://www.jstor.org/stable/3099941?seq=1&amp;cid=pdf-reference#references_tab_contents http://about.jstor.org/terms</a:t>
            </a:r>
            <a:r>
              <a:rPr lang="en-US" sz="2500" dirty="0">
                <a:latin typeface="Times"/>
                <a:ea typeface="Times"/>
                <a:cs typeface="Times"/>
                <a:sym typeface="Times"/>
              </a:rPr>
              <a:t>.</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err="1">
                <a:latin typeface="Times"/>
                <a:ea typeface="Times"/>
                <a:cs typeface="Times"/>
                <a:sym typeface="Times"/>
              </a:rPr>
              <a:t>Seip</a:t>
            </a:r>
            <a:r>
              <a:rPr lang="en-US" sz="2500" dirty="0">
                <a:latin typeface="Times"/>
                <a:ea typeface="Times"/>
                <a:cs typeface="Times"/>
                <a:sym typeface="Times"/>
              </a:rPr>
              <a:t>, Dale R. 1991. “Predation and Caribou Populations.” </a:t>
            </a:r>
            <a:r>
              <a:rPr lang="en-US" sz="2500" i="1" dirty="0">
                <a:latin typeface="Times"/>
                <a:ea typeface="Times"/>
                <a:cs typeface="Times"/>
                <a:sym typeface="Times"/>
              </a:rPr>
              <a:t>Rangifer</a:t>
            </a:r>
            <a:r>
              <a:rPr lang="en-US" sz="2500" dirty="0">
                <a:latin typeface="Times"/>
                <a:ea typeface="Times"/>
                <a:cs typeface="Times"/>
                <a:sym typeface="Times"/>
              </a:rPr>
              <a:t>, October, 46–52. </a:t>
            </a:r>
            <a:r>
              <a:rPr lang="en-US" sz="2500" u="sng" dirty="0">
                <a:solidFill>
                  <a:schemeClr val="hlink"/>
                </a:solidFill>
                <a:latin typeface="Times"/>
                <a:ea typeface="Times"/>
                <a:cs typeface="Times"/>
                <a:sym typeface="Times"/>
                <a:hlinkClick r:id="rId8"/>
              </a:rPr>
              <a:t>https://doi.org/10.7557/2.11.4.993</a:t>
            </a:r>
            <a:r>
              <a:rPr lang="en-US" sz="2500" dirty="0">
                <a:latin typeface="Times"/>
                <a:ea typeface="Times"/>
                <a:cs typeface="Times"/>
                <a:sym typeface="Times"/>
              </a:rPr>
              <a:t>.</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err="1">
                <a:latin typeface="Times"/>
                <a:ea typeface="Times"/>
                <a:cs typeface="Times"/>
                <a:sym typeface="Times"/>
              </a:rPr>
              <a:t>Teucher</a:t>
            </a:r>
            <a:r>
              <a:rPr lang="en-US" sz="2500" dirty="0">
                <a:latin typeface="Times"/>
                <a:ea typeface="Times"/>
                <a:cs typeface="Times"/>
                <a:sym typeface="Times"/>
              </a:rPr>
              <a:t>, Andy. 2018. “Land Designations That Contribute to Conservation in BC - Spatial Data - Spatial Data (</a:t>
            </a:r>
            <a:r>
              <a:rPr lang="en-US" sz="2500" dirty="0" err="1">
                <a:latin typeface="Times"/>
                <a:ea typeface="Times"/>
                <a:cs typeface="Times"/>
                <a:sym typeface="Times"/>
              </a:rPr>
              <a:t>Geopackage</a:t>
            </a:r>
            <a:r>
              <a:rPr lang="en-US" sz="2500" dirty="0">
                <a:latin typeface="Times"/>
                <a:ea typeface="Times"/>
                <a:cs typeface="Times"/>
                <a:sym typeface="Times"/>
              </a:rPr>
              <a:t>): Land Designations That Contribute to Conservation - Data Catalogue.” </a:t>
            </a:r>
            <a:r>
              <a:rPr lang="en-US" sz="2500" u="sng" dirty="0">
                <a:solidFill>
                  <a:schemeClr val="hlink"/>
                </a:solidFill>
                <a:latin typeface="Times"/>
                <a:ea typeface="Times"/>
                <a:cs typeface="Times"/>
                <a:sym typeface="Times"/>
                <a:hlinkClick r:id="rId9"/>
              </a:rPr>
              <a:t>https://catalogue.data.gov.bc.ca/dataset/land-designations-that-contribute-to-conservation-in-bc-spatial-data/resource/5f2382cc-58c5-4063-84cd-a5938ca28def</a:t>
            </a:r>
            <a:r>
              <a:rPr lang="en-US" sz="2500" dirty="0">
                <a:latin typeface="Times"/>
                <a:ea typeface="Times"/>
                <a:cs typeface="Times"/>
                <a:sym typeface="Times"/>
              </a:rPr>
              <a:t>.</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err="1">
                <a:latin typeface="Times"/>
                <a:ea typeface="Times"/>
                <a:cs typeface="Times"/>
                <a:sym typeface="Times"/>
              </a:rPr>
              <a:t>Weckworth</a:t>
            </a:r>
            <a:r>
              <a:rPr lang="en-US" sz="2500" dirty="0">
                <a:latin typeface="Times"/>
                <a:ea typeface="Times"/>
                <a:cs typeface="Times"/>
                <a:sym typeface="Times"/>
              </a:rPr>
              <a:t>, Byron V., Mark Hebblewhite, Stefano </a:t>
            </a:r>
            <a:r>
              <a:rPr lang="en-US" sz="2500" dirty="0" err="1">
                <a:latin typeface="Times"/>
                <a:ea typeface="Times"/>
                <a:cs typeface="Times"/>
                <a:sym typeface="Times"/>
              </a:rPr>
              <a:t>Mariani</a:t>
            </a:r>
            <a:r>
              <a:rPr lang="en-US" sz="2500" dirty="0">
                <a:latin typeface="Times"/>
                <a:ea typeface="Times"/>
                <a:cs typeface="Times"/>
                <a:sym typeface="Times"/>
              </a:rPr>
              <a:t>, and Marco </a:t>
            </a:r>
            <a:r>
              <a:rPr lang="en-US" sz="2500" dirty="0" err="1">
                <a:latin typeface="Times"/>
                <a:ea typeface="Times"/>
                <a:cs typeface="Times"/>
                <a:sym typeface="Times"/>
              </a:rPr>
              <a:t>Musiani</a:t>
            </a:r>
            <a:r>
              <a:rPr lang="en-US" sz="2500" dirty="0">
                <a:latin typeface="Times"/>
                <a:ea typeface="Times"/>
                <a:cs typeface="Times"/>
                <a:sym typeface="Times"/>
              </a:rPr>
              <a:t>. 2018. “Lines on a Map: Conservation Units, Meta-Population Dynamics, and Recovery of Woodland Caribou in Canada.” </a:t>
            </a:r>
            <a:r>
              <a:rPr lang="en-US" sz="2500" i="1" dirty="0">
                <a:latin typeface="Times"/>
                <a:ea typeface="Times"/>
                <a:cs typeface="Times"/>
                <a:sym typeface="Times"/>
              </a:rPr>
              <a:t>Ecosphere</a:t>
            </a:r>
            <a:r>
              <a:rPr lang="en-US" sz="2500" dirty="0">
                <a:latin typeface="Times"/>
                <a:ea typeface="Times"/>
                <a:cs typeface="Times"/>
                <a:sym typeface="Times"/>
              </a:rPr>
              <a:t> 9 (7): e02323.</a:t>
            </a:r>
            <a:endParaRPr dirty="0"/>
          </a:p>
          <a:p>
            <a:pPr marL="0" marR="0" lvl="0" indent="-75406" algn="l" rtl="0">
              <a:lnSpc>
                <a:spcPct val="90000"/>
              </a:lnSpc>
              <a:spcBef>
                <a:spcPts val="1000"/>
              </a:spcBef>
              <a:spcAft>
                <a:spcPts val="0"/>
              </a:spcAft>
              <a:buClr>
                <a:schemeClr val="dk1"/>
              </a:buClr>
              <a:buSzPct val="100000"/>
              <a:buChar char="•"/>
            </a:pPr>
            <a:r>
              <a:rPr lang="en-US" sz="2500" b="0" i="0" dirty="0">
                <a:solidFill>
                  <a:srgbClr val="222222"/>
                </a:solidFill>
                <a:latin typeface="Times"/>
                <a:ea typeface="Times"/>
                <a:cs typeface="Times"/>
                <a:sym typeface="Times"/>
              </a:rPr>
              <a:t>Willems EP, Hill RA. Predator‐specific landscapes of fear and resource distribution: effects on spatial range use. Ecology. 2009 Feb;90(2):546-55.</a:t>
            </a:r>
          </a:p>
          <a:p>
            <a:pPr marL="0" marR="0" lvl="0" indent="-75406" algn="l" rtl="0">
              <a:lnSpc>
                <a:spcPct val="90000"/>
              </a:lnSpc>
              <a:spcBef>
                <a:spcPts val="1000"/>
              </a:spcBef>
              <a:spcAft>
                <a:spcPts val="0"/>
              </a:spcAft>
              <a:buClr>
                <a:schemeClr val="dk1"/>
              </a:buClr>
              <a:buSzPct val="100000"/>
              <a:buChar char="•"/>
            </a:pPr>
            <a:r>
              <a:rPr lang="en-US" sz="2500" dirty="0">
                <a:latin typeface="Times"/>
                <a:ea typeface="Times"/>
                <a:cs typeface="Times"/>
                <a:sym typeface="Times"/>
              </a:rPr>
              <a:t>Dyer, S. J., J. P. O’Neill, S. M. </a:t>
            </a:r>
            <a:r>
              <a:rPr lang="en-US" sz="2500" dirty="0" err="1">
                <a:latin typeface="Times"/>
                <a:ea typeface="Times"/>
                <a:cs typeface="Times"/>
                <a:sym typeface="Times"/>
              </a:rPr>
              <a:t>Wasel</a:t>
            </a:r>
            <a:r>
              <a:rPr lang="en-US" sz="2500" dirty="0">
                <a:latin typeface="Times"/>
                <a:ea typeface="Times"/>
                <a:cs typeface="Times"/>
                <a:sym typeface="Times"/>
              </a:rPr>
              <a:t>, and S. Boutin. 2002. “Quantifying Barrier Effects of Roads and Seismic Lines on Movements of Female Woodland Caribou in Northeastern Alberta.” </a:t>
            </a:r>
            <a:r>
              <a:rPr lang="en-US" sz="2500" i="1" dirty="0">
                <a:latin typeface="Times"/>
                <a:ea typeface="Times"/>
                <a:cs typeface="Times"/>
                <a:sym typeface="Times"/>
              </a:rPr>
              <a:t>Canadian Journal of Zoology-Revue Canadienne De </a:t>
            </a:r>
            <a:r>
              <a:rPr lang="en-US" sz="2500" i="1" dirty="0" err="1">
                <a:latin typeface="Times"/>
                <a:ea typeface="Times"/>
                <a:cs typeface="Times"/>
                <a:sym typeface="Times"/>
              </a:rPr>
              <a:t>Zoologie</a:t>
            </a:r>
            <a:r>
              <a:rPr lang="en-US" sz="2500" dirty="0">
                <a:latin typeface="Times"/>
                <a:ea typeface="Times"/>
                <a:cs typeface="Times"/>
                <a:sym typeface="Times"/>
              </a:rPr>
              <a:t> 80 (May): 839–45. </a:t>
            </a:r>
            <a:r>
              <a:rPr lang="en-US" sz="2500" u="sng" dirty="0">
                <a:solidFill>
                  <a:schemeClr val="hlink"/>
                </a:solidFill>
                <a:latin typeface="Times"/>
                <a:ea typeface="Times"/>
                <a:cs typeface="Times"/>
                <a:sym typeface="Times"/>
                <a:hlinkClick r:id="rId5"/>
              </a:rPr>
              <a:t>https://doi.org/10.1139/z02-060</a:t>
            </a:r>
            <a:r>
              <a:rPr lang="en-US" sz="2500" dirty="0">
                <a:latin typeface="Times"/>
                <a:ea typeface="Times"/>
                <a:cs typeface="Times"/>
                <a:sym typeface="Times"/>
              </a:rPr>
              <a:t>.</a:t>
            </a:r>
          </a:p>
          <a:p>
            <a:pPr marL="0" marR="0" lvl="0" indent="-75406" algn="l" rtl="0">
              <a:lnSpc>
                <a:spcPct val="90000"/>
              </a:lnSpc>
              <a:spcBef>
                <a:spcPts val="1000"/>
              </a:spcBef>
              <a:spcAft>
                <a:spcPts val="0"/>
              </a:spcAft>
              <a:buClr>
                <a:schemeClr val="dk1"/>
              </a:buClr>
              <a:buSzPct val="100000"/>
              <a:buChar char="•"/>
            </a:pPr>
            <a:r>
              <a:rPr lang="en-US" sz="2500" dirty="0">
                <a:latin typeface="Times"/>
                <a:ea typeface="Times"/>
                <a:cs typeface="Times"/>
                <a:sym typeface="Times"/>
              </a:rPr>
              <a:t>Dyer, Simon J., Jack P. O’Neill, Shawn M. </a:t>
            </a:r>
            <a:r>
              <a:rPr lang="en-US" sz="2500" dirty="0" err="1">
                <a:latin typeface="Times"/>
                <a:ea typeface="Times"/>
                <a:cs typeface="Times"/>
                <a:sym typeface="Times"/>
              </a:rPr>
              <a:t>Wasel</a:t>
            </a:r>
            <a:r>
              <a:rPr lang="en-US" sz="2500" dirty="0">
                <a:latin typeface="Times"/>
                <a:ea typeface="Times"/>
                <a:cs typeface="Times"/>
                <a:sym typeface="Times"/>
              </a:rPr>
              <a:t>, and Stan Boutin. 2001. “Avoidance of Industrial Development by Woodland Caribou.” </a:t>
            </a:r>
            <a:r>
              <a:rPr lang="en-US" sz="2500" i="1" dirty="0">
                <a:latin typeface="Times"/>
                <a:ea typeface="Times"/>
                <a:cs typeface="Times"/>
                <a:sym typeface="Times"/>
              </a:rPr>
              <a:t>The Journal of Wildlife Management</a:t>
            </a:r>
            <a:r>
              <a:rPr lang="en-US" sz="2500" dirty="0">
                <a:latin typeface="Times"/>
                <a:ea typeface="Times"/>
                <a:cs typeface="Times"/>
                <a:sym typeface="Times"/>
              </a:rPr>
              <a:t>, 531542.</a:t>
            </a:r>
          </a:p>
          <a:p>
            <a:pPr marL="0" marR="0" lvl="0" indent="-75406" algn="l" rtl="0">
              <a:lnSpc>
                <a:spcPct val="90000"/>
              </a:lnSpc>
              <a:spcBef>
                <a:spcPts val="1000"/>
              </a:spcBef>
              <a:spcAft>
                <a:spcPts val="0"/>
              </a:spcAft>
              <a:buClr>
                <a:schemeClr val="dk1"/>
              </a:buClr>
              <a:buSzPct val="100000"/>
              <a:buChar char="•"/>
            </a:pPr>
            <a:endParaRPr sz="2500" dirty="0">
              <a:latin typeface="Times"/>
              <a:ea typeface="Times"/>
              <a:cs typeface="Times"/>
              <a:sym typeface="Times"/>
            </a:endParaRPr>
          </a:p>
          <a:p>
            <a:pPr marL="228600" lvl="0" indent="-144145" algn="l" rtl="0">
              <a:lnSpc>
                <a:spcPct val="90000"/>
              </a:lnSpc>
              <a:spcBef>
                <a:spcPts val="2000"/>
              </a:spcBef>
              <a:spcAft>
                <a:spcPts val="0"/>
              </a:spcAft>
              <a:buClr>
                <a:schemeClr val="dk1"/>
              </a:buClr>
              <a:buSzPct val="100000"/>
              <a:buNone/>
            </a:pPr>
            <a:endParaRP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23" descr="Chart, line chart&#10;&#10;Description automatically generated"/>
          <p:cNvPicPr preferRelativeResize="0"/>
          <p:nvPr/>
        </p:nvPicPr>
        <p:blipFill rotWithShape="1">
          <a:blip r:embed="rId3">
            <a:alphaModFix/>
          </a:blip>
          <a:srcRect/>
          <a:stretch/>
        </p:blipFill>
        <p:spPr>
          <a:xfrm>
            <a:off x="1899019" y="1206608"/>
            <a:ext cx="8393961" cy="5160909"/>
          </a:xfrm>
          <a:prstGeom prst="rect">
            <a:avLst/>
          </a:prstGeom>
          <a:noFill/>
          <a:ln>
            <a:noFill/>
          </a:ln>
        </p:spPr>
      </p:pic>
      <p:sp>
        <p:nvSpPr>
          <p:cNvPr id="315" name="Google Shape;315;p23"/>
          <p:cNvSpPr txBox="1">
            <a:spLocks noGrp="1"/>
          </p:cNvSpPr>
          <p:nvPr>
            <p:ph type="title"/>
          </p:nvPr>
        </p:nvSpPr>
        <p:spPr>
          <a:xfrm>
            <a:off x="0" y="-11829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a:t>Appendix: Future scenarios of moose density (Columbia North herd boundary) </a:t>
            </a:r>
            <a:endParaRPr sz="4000"/>
          </a:p>
        </p:txBody>
      </p:sp>
      <p:cxnSp>
        <p:nvCxnSpPr>
          <p:cNvPr id="316" name="Google Shape;316;p23"/>
          <p:cNvCxnSpPr/>
          <p:nvPr/>
        </p:nvCxnSpPr>
        <p:spPr>
          <a:xfrm>
            <a:off x="300031" y="4921584"/>
            <a:ext cx="2752738" cy="486632"/>
          </a:xfrm>
          <a:prstGeom prst="straightConnector1">
            <a:avLst/>
          </a:prstGeom>
          <a:noFill/>
          <a:ln w="25400" cap="flat" cmpd="sng">
            <a:solidFill>
              <a:schemeClr val="dk1"/>
            </a:solidFill>
            <a:prstDash val="solid"/>
            <a:round/>
            <a:headEnd type="none" w="sm" len="sm"/>
            <a:tailEnd type="triangle" w="med" len="med"/>
          </a:ln>
          <a:effectLst>
            <a:outerShdw blurRad="40000" dist="20000" dir="5400000" rotWithShape="0">
              <a:srgbClr val="000000">
                <a:alpha val="37647"/>
              </a:srgbClr>
            </a:outerShdw>
          </a:effectLst>
        </p:spPr>
      </p:cxnSp>
      <p:sp>
        <p:nvSpPr>
          <p:cNvPr id="317" name="Google Shape;317;p23"/>
          <p:cNvSpPr txBox="1"/>
          <p:nvPr/>
        </p:nvSpPr>
        <p:spPr>
          <a:xfrm>
            <a:off x="-76096" y="4182803"/>
            <a:ext cx="1748589" cy="738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Threshold of moose density adequate for caribou recovery </a:t>
            </a:r>
            <a:endParaRPr/>
          </a:p>
        </p:txBody>
      </p:sp>
      <p:cxnSp>
        <p:nvCxnSpPr>
          <p:cNvPr id="318" name="Google Shape;318;p23"/>
          <p:cNvCxnSpPr/>
          <p:nvPr/>
        </p:nvCxnSpPr>
        <p:spPr>
          <a:xfrm rot="10800000">
            <a:off x="8983579" y="4523874"/>
            <a:ext cx="1459831" cy="492685"/>
          </a:xfrm>
          <a:prstGeom prst="straightConnector1">
            <a:avLst/>
          </a:prstGeom>
          <a:noFill/>
          <a:ln w="25400" cap="flat" cmpd="sng">
            <a:solidFill>
              <a:schemeClr val="dk1"/>
            </a:solidFill>
            <a:prstDash val="solid"/>
            <a:round/>
            <a:headEnd type="none" w="sm" len="sm"/>
            <a:tailEnd type="triangle" w="med" len="med"/>
          </a:ln>
          <a:effectLst>
            <a:outerShdw blurRad="40000" dist="20000" dir="5400000" rotWithShape="0">
              <a:srgbClr val="000000">
                <a:alpha val="37647"/>
              </a:srgbClr>
            </a:outerShdw>
          </a:effectLst>
        </p:spPr>
      </p:cxnSp>
      <p:sp>
        <p:nvSpPr>
          <p:cNvPr id="319" name="Google Shape;319;p23"/>
          <p:cNvSpPr txBox="1"/>
          <p:nvPr/>
        </p:nvSpPr>
        <p:spPr>
          <a:xfrm>
            <a:off x="10575687" y="4754949"/>
            <a:ext cx="1748589"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610 hectares logged per year </a:t>
            </a:r>
            <a:endParaRPr/>
          </a:p>
        </p:txBody>
      </p:sp>
      <p:pic>
        <p:nvPicPr>
          <p:cNvPr id="320" name="Google Shape;320;p23"/>
          <p:cNvPicPr preferRelativeResize="0"/>
          <p:nvPr/>
        </p:nvPicPr>
        <p:blipFill rotWithShape="1">
          <a:blip r:embed="rId4">
            <a:alphaModFix/>
          </a:blip>
          <a:srcRect/>
          <a:stretch/>
        </p:blipFill>
        <p:spPr>
          <a:xfrm>
            <a:off x="1967443" y="2711240"/>
            <a:ext cx="215900" cy="1574800"/>
          </a:xfrm>
          <a:prstGeom prst="rect">
            <a:avLst/>
          </a:prstGeom>
          <a:noFill/>
          <a:ln>
            <a:noFill/>
          </a:ln>
        </p:spPr>
      </p:pic>
      <p:sp>
        <p:nvSpPr>
          <p:cNvPr id="321" name="Google Shape;321;p23"/>
          <p:cNvSpPr txBox="1"/>
          <p:nvPr/>
        </p:nvSpPr>
        <p:spPr>
          <a:xfrm rot="-5400000">
            <a:off x="1113637" y="3275111"/>
            <a:ext cx="1957137"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of moose per km2</a:t>
            </a:r>
            <a:endParaRPr/>
          </a:p>
        </p:txBody>
      </p:sp>
      <p:pic>
        <p:nvPicPr>
          <p:cNvPr id="322" name="Google Shape;322;p23" descr="A picture containing text&#10;&#10;Description automatically generated"/>
          <p:cNvPicPr preferRelativeResize="0"/>
          <p:nvPr/>
        </p:nvPicPr>
        <p:blipFill rotWithShape="1">
          <a:blip r:embed="rId5">
            <a:alphaModFix/>
          </a:blip>
          <a:srcRect/>
          <a:stretch/>
        </p:blipFill>
        <p:spPr>
          <a:xfrm>
            <a:off x="10443410" y="93784"/>
            <a:ext cx="1632265" cy="9014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CA4E2DC3-DCD6-48A3-6EA4-1935549B2E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140" y="692907"/>
            <a:ext cx="9677719" cy="5219164"/>
          </a:xfrm>
          <a:prstGeom prst="rect">
            <a:avLst/>
          </a:prstGeom>
        </p:spPr>
      </p:pic>
    </p:spTree>
    <p:extLst>
      <p:ext uri="{BB962C8B-B14F-4D97-AF65-F5344CB8AC3E}">
        <p14:creationId xmlns:p14="http://schemas.microsoft.com/office/powerpoint/2010/main" val="1862461863"/>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36876</TotalTime>
  <Words>2970</Words>
  <Application>Microsoft Office PowerPoint</Application>
  <PresentationFormat>Widescreen</PresentationFormat>
  <Paragraphs>367</Paragraphs>
  <Slides>47</Slides>
  <Notes>32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47</vt:i4>
      </vt:variant>
    </vt:vector>
  </HeadingPairs>
  <TitlesOfParts>
    <vt:vector size="54" baseType="lpstr">
      <vt:lpstr>Arial</vt:lpstr>
      <vt:lpstr>Calibri</vt:lpstr>
      <vt:lpstr>Calibri Light</vt:lpstr>
      <vt:lpstr>Times</vt:lpstr>
      <vt:lpstr>Times New Roman</vt:lpstr>
      <vt:lpstr>Office Theme</vt:lpstr>
      <vt:lpstr>Office Theme</vt:lpstr>
      <vt:lpstr>Revelstoke Complex and Central Selkirks  Caribou Recovery Planning Options    January 23rd, 2023 </vt:lpstr>
      <vt:lpstr>The Ultimate Goal </vt:lpstr>
      <vt:lpstr>Involved parties </vt:lpstr>
      <vt:lpstr>What is new? </vt:lpstr>
      <vt:lpstr>Setting and Understanding Objectives  </vt:lpstr>
      <vt:lpstr>Core vs. Matrix</vt:lpstr>
      <vt:lpstr>Existing Habitat Protections </vt:lpstr>
      <vt:lpstr>PowerPoint Presentation</vt:lpstr>
      <vt:lpstr>How we got here</vt:lpstr>
      <vt:lpstr>PowerPoint Presentation</vt:lpstr>
      <vt:lpstr>Self Sustaining </vt:lpstr>
      <vt:lpstr>PowerPoint Presentation</vt:lpstr>
      <vt:lpstr>PowerPoint Presentation</vt:lpstr>
      <vt:lpstr>Tier #1 (Self Sustaining)</vt:lpstr>
      <vt:lpstr>Tier #2 (Self Sustaining with Assistance) </vt:lpstr>
      <vt:lpstr>Tier #3 (Self Sustaining with Intervention) </vt:lpstr>
      <vt:lpstr>PowerPoint Presentation</vt:lpstr>
      <vt:lpstr>Existing Habitat Protections </vt:lpstr>
      <vt:lpstr>Socioeconomics</vt:lpstr>
      <vt:lpstr>Questions/Discussion </vt:lpstr>
      <vt:lpstr>Discussion Points </vt:lpstr>
      <vt:lpstr>PowerPoint Presentation</vt:lpstr>
      <vt:lpstr>Future scenarios of wolf density (Columbia North herd boundary)   </vt:lpstr>
      <vt:lpstr>PowerPoint Presentation</vt:lpstr>
      <vt:lpstr>*End – things below are from previous meetings (27Jan2023 – Mateen)</vt:lpstr>
      <vt:lpstr>PowerPoint Presentation</vt:lpstr>
      <vt:lpstr>PowerPoint Presentation</vt:lpstr>
      <vt:lpstr>PowerPoint Presentation</vt:lpstr>
      <vt:lpstr>PowerPoint Presentation</vt:lpstr>
      <vt:lpstr>PowerPoint Presentation</vt:lpstr>
      <vt:lpstr>Proposed Protection Class</vt:lpstr>
      <vt:lpstr>Definitions </vt:lpstr>
      <vt:lpstr>Breakdown of Core vs. Matrix</vt:lpstr>
      <vt:lpstr>Existing Habitat Protections </vt:lpstr>
      <vt:lpstr>Current Disturbances </vt:lpstr>
      <vt:lpstr>Proposed Protection Class – Core vs. Matrix </vt:lpstr>
      <vt:lpstr>Options </vt:lpstr>
      <vt:lpstr>Caribou Locations (Columbia North, Columbia South, Firsby Boulder Queest) </vt:lpstr>
      <vt:lpstr>Kernel Density </vt:lpstr>
      <vt:lpstr>How options are defined </vt:lpstr>
      <vt:lpstr>How options are defined – flow chart  </vt:lpstr>
      <vt:lpstr>Why not Columbia South, Frisby Boulder, Central Rockies? </vt:lpstr>
      <vt:lpstr>How can these options be improved? </vt:lpstr>
      <vt:lpstr>PowerPoint Presentation</vt:lpstr>
      <vt:lpstr>References</vt:lpstr>
      <vt:lpstr>Appendix: Future scenarios of moose density (Columbia North herd boundary)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Revelstoke Complex and Central Selkirks  Caribou Range Planning Options    September 26th, 2022</dc:title>
  <dc:creator>mhessami@student.ubc.ca</dc:creator>
  <cp:lastModifiedBy>Lachance, Genevieve E WLRS:EX</cp:lastModifiedBy>
  <cp:revision>25</cp:revision>
  <dcterms:created xsi:type="dcterms:W3CDTF">2022-09-21T19:03:08Z</dcterms:created>
  <dcterms:modified xsi:type="dcterms:W3CDTF">2023-04-13T21:42:14Z</dcterms:modified>
</cp:coreProperties>
</file>